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79" r:id="rId5"/>
    <p:sldId id="299" r:id="rId6"/>
    <p:sldId id="292" r:id="rId7"/>
    <p:sldId id="293" r:id="rId8"/>
    <p:sldId id="294" r:id="rId9"/>
    <p:sldId id="295" r:id="rId10"/>
    <p:sldId id="296" r:id="rId11"/>
    <p:sldId id="297" r:id="rId12"/>
    <p:sldId id="300" r:id="rId13"/>
    <p:sldId id="298" r:id="rId14"/>
    <p:sldId id="301" r:id="rId15"/>
    <p:sldId id="302" r:id="rId16"/>
    <p:sldId id="303" r:id="rId17"/>
    <p:sldId id="304" r:id="rId18"/>
    <p:sldId id="306" r:id="rId19"/>
    <p:sldId id="305" r:id="rId20"/>
    <p:sldId id="307" r:id="rId21"/>
    <p:sldId id="308" r:id="rId22"/>
    <p:sldId id="309" r:id="rId23"/>
    <p:sldId id="310" r:id="rId24"/>
    <p:sldId id="311" r:id="rId25"/>
    <p:sldId id="321" r:id="rId26"/>
    <p:sldId id="322" r:id="rId27"/>
    <p:sldId id="323" r:id="rId28"/>
    <p:sldId id="324" r:id="rId29"/>
    <p:sldId id="325" r:id="rId30"/>
    <p:sldId id="326" r:id="rId31"/>
    <p:sldId id="319" r:id="rId32"/>
    <p:sldId id="320" r:id="rId33"/>
    <p:sldId id="289" r:id="rId34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1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EB83-FDBB-4625-B2B9-A0F6A2EBDFD6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D8E6-C8C7-4110-94EE-507477E36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99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85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3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924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0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1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69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16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4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91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31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5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36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7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2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461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18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31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45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00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370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6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071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99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3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0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51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2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RSA</a:t>
            </a:r>
            <a:r>
              <a:rPr lang="zh-CN" altLang="en-US" dirty="0"/>
              <a:t>非对称加密  ，密钥对   公钥及私钥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客户端连接</a:t>
            </a:r>
            <a:r>
              <a:rPr lang="en-US" altLang="zh-CN" dirty="0" err="1"/>
              <a:t>gitlab</a:t>
            </a:r>
            <a:r>
              <a:rPr lang="en-US" altLang="zh-CN" dirty="0"/>
              <a:t> </a:t>
            </a:r>
            <a:r>
              <a:rPr lang="zh-CN" altLang="en-US" dirty="0"/>
              <a:t>两种方式 ： </a:t>
            </a:r>
            <a:r>
              <a:rPr lang="en-US" altLang="zh-CN" dirty="0"/>
              <a:t>1. https   2.ssh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14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075D-613F-4516-903E-29BA44E8E8D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0EA6-1E98-4D18-A01A-D23E48CD3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6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60040" y="195486"/>
            <a:ext cx="360040" cy="3600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35190" y="342518"/>
            <a:ext cx="290264" cy="29026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897462" y="608534"/>
            <a:ext cx="83550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50000">
              <a:schemeClr val="accent1">
                <a:tint val="44500"/>
                <a:satMod val="160000"/>
                <a:alpha val="24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9443" y="4752528"/>
            <a:ext cx="4197015" cy="411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59845" y="1052427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59845" y="1052427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5400000">
            <a:off x="4483757" y="2014001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V="1">
            <a:off x="3559845" y="2718464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V="1">
            <a:off x="3559845" y="2975576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3990156" y="4140703"/>
            <a:ext cx="2996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685800"/>
            <a:r>
              <a:rPr lang="en-US" altLang="zh-CN" sz="2400" dirty="0">
                <a:solidFill>
                  <a:schemeClr val="accent1"/>
                </a:solidFill>
                <a:latin typeface="Agency FB" pitchFamily="34" charset="0"/>
              </a:rPr>
              <a:t>TECHNOLOGY TO SHARE     2018</a:t>
            </a:r>
            <a:endParaRPr lang="zh-CN" altLang="zh-CN" sz="2400" dirty="0">
              <a:solidFill>
                <a:schemeClr val="accent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189791" y="4550083"/>
            <a:ext cx="0" cy="23896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39893" y="1429260"/>
            <a:ext cx="26257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9600" dirty="0">
                <a:solidFill>
                  <a:schemeClr val="accent1">
                    <a:lumMod val="75000"/>
                  </a:schemeClr>
                </a:solidFill>
              </a:rPr>
              <a:t>GITLAB</a:t>
            </a:r>
            <a:endParaRPr lang="zh-CN" altLang="en-US" sz="9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 rot="18900000">
            <a:off x="5821733" y="1252043"/>
            <a:ext cx="363340" cy="363928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6793085" y="3571973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9822463">
            <a:off x="942595" y="105242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戢武王">
            <a:hlinkClick r:id="" action="ppaction://media"/>
            <a:extLst>
              <a:ext uri="{FF2B5EF4-FFF2-40B4-BE49-F238E27FC236}">
                <a16:creationId xmlns:a16="http://schemas.microsoft.com/office/drawing/2014/main" id="{3E8BA6EA-E85D-456B-A95D-1230CD8E7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5631" y="822109"/>
            <a:ext cx="609600" cy="609600"/>
          </a:xfrm>
          <a:prstGeom prst="rect">
            <a:avLst/>
          </a:prstGeom>
        </p:spPr>
      </p:pic>
      <p:sp>
        <p:nvSpPr>
          <p:cNvPr id="36" name="TextBox 29">
            <a:extLst>
              <a:ext uri="{FF2B5EF4-FFF2-40B4-BE49-F238E27FC236}">
                <a16:creationId xmlns:a16="http://schemas.microsoft.com/office/drawing/2014/main" id="{DF46FCEE-198D-4A7F-92DD-F82C2046D76E}"/>
              </a:ext>
            </a:extLst>
          </p:cNvPr>
          <p:cNvSpPr txBox="1"/>
          <p:nvPr/>
        </p:nvSpPr>
        <p:spPr>
          <a:xfrm>
            <a:off x="5920902" y="4550083"/>
            <a:ext cx="1744365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BY   WUYUXIANG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warp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8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6" dur="22749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8000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2" grpId="0" animBg="1"/>
          <p:bldP spid="10" grpId="0" animBg="1"/>
          <p:bldP spid="19" grpId="0" animBg="1"/>
          <p:bldP spid="20" grpId="0" animBg="1"/>
          <p:bldP spid="21" grpId="0" animBg="1"/>
          <p:bldP spid="22" grpId="0" animBg="1"/>
          <p:bldP spid="25" grpId="0"/>
          <p:bldP spid="24" grpId="0"/>
          <p:bldP spid="23" grpId="0" animBg="1"/>
          <p:bldP spid="34" grpId="0" animBg="1"/>
          <p:bldP spid="35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6" dur="22749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8000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2" grpId="0" animBg="1"/>
          <p:bldP spid="10" grpId="0" animBg="1"/>
          <p:bldP spid="19" grpId="0" animBg="1"/>
          <p:bldP spid="20" grpId="0" animBg="1"/>
          <p:bldP spid="21" grpId="0" animBg="1"/>
          <p:bldP spid="22" grpId="0" animBg="1"/>
          <p:bldP spid="25" grpId="0"/>
          <p:bldP spid="24" grpId="0"/>
          <p:bldP spid="23" grpId="0" animBg="1"/>
          <p:bldP spid="34" grpId="0" animBg="1"/>
          <p:bldP spid="35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3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Clone GitLab</a:t>
            </a:r>
            <a:r>
              <a:rPr lang="zh-CN" altLang="en-US" sz="1200" b="1" dirty="0"/>
              <a:t>仓库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1.Gitlab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个人项目详情页面，复制仓库地址。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例如：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git@192.168.3.201:municipalpro/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cms_bridge.git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2.SourceTree &gt;Remote&gt;Clone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输入仓库地址，及修改本地克隆的地址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C5BB7A-9BB1-4E26-BD88-4F4080F2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10" y="1419622"/>
            <a:ext cx="5652120" cy="13556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F3FE88-3253-441A-BE19-FB98175E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0" y="3170668"/>
            <a:ext cx="5652120" cy="17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SourceTree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克隆仓库后，如下图所示。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DA73E1-3F9D-49EC-BF6B-53106E46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58528"/>
            <a:ext cx="6179889" cy="36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59353" y="2521232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创建分支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1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Fork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/>
              <a:t>1</a:t>
            </a:r>
            <a:r>
              <a:rPr lang="zh-CN" altLang="en-US" sz="1400" dirty="0"/>
              <a:t>）打开</a:t>
            </a:r>
            <a:r>
              <a:rPr lang="en-US" altLang="zh-CN" sz="1400" dirty="0"/>
              <a:t>Source Tree</a:t>
            </a:r>
            <a:r>
              <a:rPr lang="zh-CN" altLang="en-US" sz="1400" dirty="0"/>
              <a:t>客户端</a:t>
            </a:r>
            <a:endParaRPr lang="en-US" altLang="zh-CN" sz="1400" dirty="0"/>
          </a:p>
          <a:p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选择需要创建分支的版本</a:t>
            </a:r>
            <a:endParaRPr lang="en-US" altLang="zh-CN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9471B8-75FD-4640-B2B4-93A7ED6F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08107"/>
            <a:ext cx="5436767" cy="32458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FBBE14-CF49-43BE-9518-909064D0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63" y="1708107"/>
            <a:ext cx="2310953" cy="20062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E7F55B-C38D-4ED3-8CE3-948F59DBA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830" y="3828928"/>
            <a:ext cx="2850476" cy="10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Fork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396626" y="1446509"/>
            <a:ext cx="379338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/>
              <a:t>2</a:t>
            </a:r>
            <a:r>
              <a:rPr lang="zh-CN" altLang="en-US" sz="1400" dirty="0"/>
              <a:t>）一般来说一个项目分如下几个分支</a:t>
            </a:r>
            <a:endParaRPr lang="en-US" altLang="zh-CN" sz="1400" dirty="0"/>
          </a:p>
          <a:p>
            <a:r>
              <a:rPr lang="en-US" altLang="zh-CN" sz="1400" dirty="0"/>
              <a:t>Master </a:t>
            </a:r>
            <a:r>
              <a:rPr lang="zh-CN" altLang="en-US" sz="1400" dirty="0"/>
              <a:t>主干仓库，一般来说不需要开发人员使用，只有项目维护者才从其他分支</a:t>
            </a:r>
            <a:r>
              <a:rPr lang="en-US" altLang="zh-CN" sz="1400" dirty="0"/>
              <a:t>push</a:t>
            </a:r>
            <a:r>
              <a:rPr lang="zh-CN" altLang="en-US" sz="1400" dirty="0"/>
              <a:t>到</a:t>
            </a:r>
            <a:r>
              <a:rPr lang="en-US" altLang="zh-CN" sz="1400" dirty="0"/>
              <a:t>master</a:t>
            </a:r>
          </a:p>
          <a:p>
            <a:r>
              <a:rPr lang="en-US" altLang="zh-CN" sz="1400" dirty="0"/>
              <a:t>Develop </a:t>
            </a:r>
            <a:r>
              <a:rPr lang="zh-CN" altLang="en-US" sz="1400" dirty="0"/>
              <a:t>开发仓库，一般来说开发人员本地测试通过后，会将本地私有仓库</a:t>
            </a:r>
            <a:r>
              <a:rPr lang="en-US" altLang="zh-CN" sz="1400" dirty="0"/>
              <a:t>push</a:t>
            </a:r>
            <a:r>
              <a:rPr lang="zh-CN" altLang="en-US" sz="1400" dirty="0"/>
              <a:t>到</a:t>
            </a:r>
            <a:r>
              <a:rPr lang="en-US" altLang="zh-CN" sz="1400" dirty="0"/>
              <a:t>Develop</a:t>
            </a:r>
            <a:r>
              <a:rPr lang="zh-CN" altLang="en-US" sz="1400" dirty="0"/>
              <a:t>分支</a:t>
            </a:r>
            <a:endParaRPr lang="en-US" altLang="zh-CN" sz="1400" dirty="0"/>
          </a:p>
          <a:p>
            <a:r>
              <a:rPr lang="en-US" altLang="zh-CN" sz="1400" dirty="0"/>
              <a:t>Feature </a:t>
            </a:r>
            <a:r>
              <a:rPr lang="zh-CN" altLang="en-US" sz="1400" dirty="0"/>
              <a:t>分支，一般来说开发人员开发新功能时会新建</a:t>
            </a:r>
            <a:r>
              <a:rPr lang="en-US" altLang="zh-CN" sz="1400" dirty="0"/>
              <a:t>Feature</a:t>
            </a:r>
            <a:r>
              <a:rPr lang="zh-CN" altLang="en-US" sz="1400" dirty="0"/>
              <a:t>分支，功能完成后</a:t>
            </a:r>
            <a:r>
              <a:rPr lang="en-US" altLang="zh-CN" sz="1400" dirty="0"/>
              <a:t>commit</a:t>
            </a:r>
            <a:r>
              <a:rPr lang="zh-CN" altLang="en-US" sz="1400" dirty="0"/>
              <a:t>到该分支，自测通过后</a:t>
            </a:r>
            <a:r>
              <a:rPr lang="en-US" altLang="zh-CN" sz="1400" dirty="0"/>
              <a:t>push</a:t>
            </a:r>
            <a:r>
              <a:rPr lang="zh-CN" altLang="en-US" sz="1400" dirty="0"/>
              <a:t>到</a:t>
            </a:r>
            <a:r>
              <a:rPr lang="en-US" altLang="zh-CN" sz="1400" dirty="0"/>
              <a:t>Develop</a:t>
            </a:r>
            <a:r>
              <a:rPr lang="zh-CN" altLang="en-US" sz="1400" dirty="0"/>
              <a:t>分支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7117D-B937-4554-9C59-5D6714B8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563638"/>
            <a:ext cx="31242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29716" y="2540631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代码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commit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3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</a:t>
            </a:r>
            <a:r>
              <a:rPr lang="en-US" altLang="zh-CN" sz="1200" b="1" dirty="0"/>
              <a:t>Commit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831257-79B6-4A40-BCBA-B61CA1D4AD81}"/>
              </a:ext>
            </a:extLst>
          </p:cNvPr>
          <p:cNvSpPr txBox="1"/>
          <p:nvPr/>
        </p:nvSpPr>
        <p:spPr>
          <a:xfrm>
            <a:off x="323528" y="77288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IDE</a:t>
            </a:r>
            <a:r>
              <a:rPr lang="zh-CN" altLang="en-US" sz="1600" dirty="0"/>
              <a:t>中保存代码，打开</a:t>
            </a:r>
            <a:r>
              <a:rPr lang="en-US" altLang="zh-CN" sz="1600" dirty="0" err="1"/>
              <a:t>SourceTree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点击工作副本，把“未暂存文件”的</a:t>
            </a:r>
            <a:r>
              <a:rPr lang="en-US" altLang="zh-CN" sz="1600" dirty="0"/>
              <a:t>Checkbox</a:t>
            </a:r>
            <a:r>
              <a:rPr lang="zh-CN" altLang="en-US" sz="1600" dirty="0"/>
              <a:t>选中，文件会全部进入“已暂存文件”列表</a:t>
            </a:r>
            <a:endParaRPr lang="en-US" altLang="zh-CN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BEB4A9-F437-4B19-AB16-5F87F4D3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6" y="1603882"/>
            <a:ext cx="4099649" cy="19759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974A4F-817B-408B-AACC-7AC6283E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73" y="1603882"/>
            <a:ext cx="3531304" cy="19759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B8D6321-0E74-4FC2-8EC4-7CF92EDF5B8C}"/>
              </a:ext>
            </a:extLst>
          </p:cNvPr>
          <p:cNvSpPr txBox="1"/>
          <p:nvPr/>
        </p:nvSpPr>
        <p:spPr>
          <a:xfrm>
            <a:off x="396626" y="3713132"/>
            <a:ext cx="496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点击文件可以看到该文件的修改内容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仅勾选“未暂存文件”列表中的一个文件，可以单独把一个文件放到“已暂存文件”中</a:t>
            </a:r>
          </a:p>
        </p:txBody>
      </p:sp>
    </p:spTree>
    <p:extLst>
      <p:ext uri="{BB962C8B-B14F-4D97-AF65-F5344CB8AC3E}">
        <p14:creationId xmlns:p14="http://schemas.microsoft.com/office/powerpoint/2010/main" val="14025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</a:t>
            </a:r>
            <a:r>
              <a:rPr lang="en-US" altLang="zh-CN" sz="1200" b="1" dirty="0"/>
              <a:t>Commit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251520" y="759607"/>
            <a:ext cx="8079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</a:t>
            </a:r>
            <a:r>
              <a:rPr lang="zh-CN" altLang="en-US" sz="1600" dirty="0">
                <a:latin typeface="+mj-lt"/>
              </a:rPr>
              <a:t>）提交（</a:t>
            </a:r>
            <a:r>
              <a:rPr lang="en-US" altLang="zh-CN" sz="1600" dirty="0">
                <a:latin typeface="+mj-lt"/>
              </a:rPr>
              <a:t>Commit</a:t>
            </a:r>
            <a:r>
              <a:rPr lang="zh-CN" altLang="en-US" sz="1600" dirty="0">
                <a:latin typeface="+mj-lt"/>
              </a:rPr>
              <a:t>）</a:t>
            </a:r>
            <a:endParaRPr lang="en-US" altLang="zh-CN" sz="1600" dirty="0">
              <a:latin typeface="+mj-lt"/>
            </a:endParaRPr>
          </a:p>
          <a:p>
            <a:endParaRPr lang="en-US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该操作仅是把版本保存到本地版本列表中，其他用户暂时还看不见。</a:t>
            </a:r>
            <a:endParaRPr lang="en-US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确定所有需要提交的文件全部在“已暂存文件”之后</a:t>
            </a:r>
            <a:endParaRPr lang="en-US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点击“提交”按钮，输入修改的主要内容，即可提交。</a:t>
            </a:r>
            <a:endParaRPr lang="en-US" altLang="zh-CN" sz="1600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B3C2B3-1321-4AE5-95E6-E21D604E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97638"/>
            <a:ext cx="3019339" cy="29199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B30753-54C6-491D-AC3B-6E1B89425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31" y="2099772"/>
            <a:ext cx="4883745" cy="29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59353" y="2579373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代码推送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4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代码推送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251520" y="759607"/>
            <a:ext cx="8079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1</a:t>
            </a:r>
            <a:r>
              <a:rPr lang="zh-CN" altLang="en-US" sz="1600" dirty="0">
                <a:latin typeface="+mj-lt"/>
              </a:rPr>
              <a:t>）</a:t>
            </a:r>
            <a:r>
              <a:rPr lang="en-US" altLang="zh-CN" sz="1600" dirty="0">
                <a:latin typeface="+mj-lt"/>
              </a:rPr>
              <a:t>push</a:t>
            </a:r>
          </a:p>
          <a:p>
            <a:endParaRPr lang="en-US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远程仓库有</a:t>
            </a:r>
            <a:r>
              <a:rPr lang="en-US" altLang="zh-CN" sz="1600" dirty="0">
                <a:latin typeface="+mj-lt"/>
              </a:rPr>
              <a:t>master</a:t>
            </a:r>
            <a:r>
              <a:rPr lang="zh-CN" altLang="en-US" sz="1600" dirty="0">
                <a:latin typeface="+mj-lt"/>
              </a:rPr>
              <a:t>和</a:t>
            </a:r>
            <a:r>
              <a:rPr lang="en-US" altLang="zh-CN" sz="1600" dirty="0">
                <a:latin typeface="+mj-lt"/>
              </a:rPr>
              <a:t>develop</a:t>
            </a:r>
            <a:r>
              <a:rPr lang="zh-CN" altLang="en-US" sz="1600" dirty="0">
                <a:latin typeface="+mj-lt"/>
              </a:rPr>
              <a:t>分支，本地多个分支情况下。如果需要</a:t>
            </a:r>
            <a:r>
              <a:rPr lang="en-US" altLang="zh-CN" sz="1600" dirty="0">
                <a:latin typeface="+mj-lt"/>
              </a:rPr>
              <a:t>push</a:t>
            </a:r>
            <a:r>
              <a:rPr lang="zh-CN" altLang="en-US" sz="1600" dirty="0">
                <a:latin typeface="+mj-lt"/>
              </a:rPr>
              <a:t>代码到</a:t>
            </a:r>
            <a:r>
              <a:rPr lang="en-US" altLang="zh-CN" sz="1600" dirty="0">
                <a:latin typeface="+mj-lt"/>
              </a:rPr>
              <a:t>develop</a:t>
            </a:r>
            <a:r>
              <a:rPr lang="zh-CN" altLang="en-US" sz="1600" dirty="0">
                <a:latin typeface="+mj-lt"/>
              </a:rPr>
              <a:t>分支，则需要先本地分支合并到</a:t>
            </a:r>
            <a:r>
              <a:rPr lang="en-US" altLang="zh-CN" sz="1600" dirty="0">
                <a:latin typeface="+mj-lt"/>
              </a:rPr>
              <a:t>develop</a:t>
            </a:r>
            <a:r>
              <a:rPr lang="zh-CN" altLang="en-US" sz="1600" dirty="0">
                <a:latin typeface="+mj-lt"/>
              </a:rPr>
              <a:t>分支，如下：</a:t>
            </a:r>
            <a:endParaRPr lang="en-US" altLang="zh-CN" sz="1600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CC5552-DB6F-48FF-BB91-9E8F4164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78567"/>
            <a:ext cx="4055803" cy="2421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8F4D71-3157-4411-80A8-AC99E6B2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878948"/>
            <a:ext cx="4055164" cy="24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9293" y="2039012"/>
            <a:ext cx="2156662" cy="250742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95736" y="1059582"/>
            <a:ext cx="1089878" cy="639836"/>
          </a:xfrm>
          <a:prstGeom prst="rect">
            <a:avLst/>
          </a:prstGeom>
          <a:noFill/>
        </p:spPr>
        <p:txBody>
          <a:bodyPr wrap="none" lIns="69769" tIns="34884" rIns="69769" bIns="34884" rtlCol="0">
            <a:spAutoFit/>
          </a:bodyPr>
          <a:lstStyle/>
          <a:p>
            <a:pPr algn="ctr"/>
            <a:r>
              <a:rPr lang="zh-CN" altLang="en-US" sz="3700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141" y="1334421"/>
            <a:ext cx="1314235" cy="347448"/>
          </a:xfrm>
          <a:prstGeom prst="rect">
            <a:avLst/>
          </a:prstGeom>
          <a:noFill/>
        </p:spPr>
        <p:txBody>
          <a:bodyPr wrap="none" lIns="69769" tIns="34884" rIns="69769" bIns="34884" rtlCol="0">
            <a:spAutoFit/>
          </a:bodyPr>
          <a:lstStyle/>
          <a:p>
            <a:pPr algn="ctr"/>
            <a:r>
              <a:rPr lang="en-US" altLang="zh-CN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Introduces</a:t>
            </a:r>
            <a:endParaRPr lang="zh-CN" altLang="en-US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2039012"/>
            <a:ext cx="5616624" cy="162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GitLab</a:t>
            </a:r>
            <a:r>
              <a:rPr lang="zh-CN" altLang="en-US" sz="1400" dirty="0"/>
              <a:t>，是一个利用 </a:t>
            </a:r>
            <a:r>
              <a:rPr lang="en-US" altLang="zh-CN" sz="1400" dirty="0"/>
              <a:t>Ruby on Rails </a:t>
            </a:r>
            <a:r>
              <a:rPr lang="zh-CN" altLang="en-US" sz="1400" dirty="0"/>
              <a:t>开发的开源应用程序，实现一个自托管的</a:t>
            </a:r>
            <a:r>
              <a:rPr lang="en-US" altLang="zh-CN" sz="1400" dirty="0"/>
              <a:t>Git</a:t>
            </a:r>
            <a:r>
              <a:rPr lang="zh-CN" altLang="en-US" sz="1400" dirty="0"/>
              <a:t>项目仓库，可通过</a:t>
            </a:r>
            <a:r>
              <a:rPr lang="en-US" altLang="zh-CN" sz="1400" dirty="0"/>
              <a:t>Web</a:t>
            </a:r>
            <a:r>
              <a:rPr lang="zh-CN" altLang="en-US" sz="1400" dirty="0"/>
              <a:t>界面进行访问公开的或者私人项目安装。 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它拥有与</a:t>
            </a:r>
            <a:r>
              <a:rPr lang="en-US" altLang="zh-CN" sz="1400" dirty="0"/>
              <a:t>GitHub</a:t>
            </a:r>
            <a:r>
              <a:rPr lang="zh-CN" altLang="en-US" sz="1400" dirty="0"/>
              <a:t>类似的功能，</a:t>
            </a:r>
            <a:r>
              <a:rPr lang="zh-CN" altLang="en-US" sz="1400" b="1" dirty="0">
                <a:solidFill>
                  <a:srgbClr val="00B050"/>
                </a:solidFill>
              </a:rPr>
              <a:t>能够浏览源代码</a:t>
            </a:r>
            <a:r>
              <a:rPr lang="zh-CN" altLang="en-US" sz="1400" dirty="0"/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管理缺陷和注释</a:t>
            </a:r>
            <a:r>
              <a:rPr lang="zh-CN" altLang="en-US" sz="1400" dirty="0"/>
              <a:t>。可以</a:t>
            </a:r>
            <a:r>
              <a:rPr lang="zh-CN" altLang="en-US" sz="1400" b="1" dirty="0">
                <a:solidFill>
                  <a:srgbClr val="00B050"/>
                </a:solidFill>
              </a:rPr>
              <a:t>管理团队对仓库的访问</a:t>
            </a:r>
            <a:r>
              <a:rPr lang="zh-CN" altLang="en-US" sz="1400" dirty="0"/>
              <a:t>，它非常</a:t>
            </a:r>
            <a:r>
              <a:rPr lang="zh-CN" altLang="en-US" sz="1400" b="1" dirty="0">
                <a:solidFill>
                  <a:srgbClr val="00B050"/>
                </a:solidFill>
              </a:rPr>
              <a:t>易于浏览提交过的版本</a:t>
            </a:r>
            <a:r>
              <a:rPr lang="zh-CN" altLang="en-US" sz="1400" dirty="0"/>
              <a:t>并</a:t>
            </a:r>
            <a:r>
              <a:rPr lang="zh-CN" altLang="en-US" sz="1400" b="1" dirty="0">
                <a:solidFill>
                  <a:srgbClr val="00B050"/>
                </a:solidFill>
              </a:rPr>
              <a:t>提供一个文件历史库</a:t>
            </a:r>
            <a:r>
              <a:rPr lang="zh-CN" altLang="en-US" sz="1400" dirty="0"/>
              <a:t>。 </a:t>
            </a:r>
            <a:endParaRPr lang="en-US" altLang="zh-CN" sz="1400" dirty="0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7253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775"/>
                            </p:stCondLst>
                            <p:childTnLst>
                              <p:par>
                                <p:cTn id="2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代码推送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251520" y="759607"/>
            <a:ext cx="8079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</a:t>
            </a:r>
            <a:r>
              <a:rPr lang="zh-CN" altLang="en-US" sz="1600" dirty="0">
                <a:latin typeface="+mj-lt"/>
              </a:rPr>
              <a:t>）</a:t>
            </a:r>
            <a:r>
              <a:rPr lang="en-US" altLang="zh-CN" sz="1600" dirty="0">
                <a:latin typeface="+mj-lt"/>
              </a:rPr>
              <a:t>push</a:t>
            </a:r>
          </a:p>
          <a:p>
            <a:endParaRPr lang="en-US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本地</a:t>
            </a:r>
            <a:r>
              <a:rPr lang="en-US" altLang="zh-CN" sz="1600" dirty="0">
                <a:latin typeface="+mj-lt"/>
              </a:rPr>
              <a:t>feature</a:t>
            </a:r>
            <a:r>
              <a:rPr lang="zh-CN" altLang="en-US" sz="1600" dirty="0">
                <a:latin typeface="+mj-lt"/>
              </a:rPr>
              <a:t>分支已经合并到私有仓库</a:t>
            </a:r>
            <a:r>
              <a:rPr lang="en-US" altLang="zh-CN" sz="1600" dirty="0">
                <a:latin typeface="+mj-lt"/>
              </a:rPr>
              <a:t>develop</a:t>
            </a:r>
            <a:r>
              <a:rPr lang="zh-CN" altLang="en-US" sz="1600" dirty="0">
                <a:latin typeface="+mj-lt"/>
              </a:rPr>
              <a:t>分支，测试无问题后可以</a:t>
            </a:r>
            <a:r>
              <a:rPr lang="en-US" altLang="zh-CN" sz="1600" dirty="0">
                <a:latin typeface="+mj-lt"/>
              </a:rPr>
              <a:t>push</a:t>
            </a:r>
            <a:r>
              <a:rPr lang="zh-CN" altLang="en-US" sz="1600" dirty="0">
                <a:latin typeface="+mj-lt"/>
              </a:rPr>
              <a:t>到远程</a:t>
            </a:r>
            <a:r>
              <a:rPr lang="en-US" altLang="zh-CN" sz="1600" dirty="0">
                <a:latin typeface="+mj-lt"/>
              </a:rPr>
              <a:t>develop</a:t>
            </a:r>
            <a:r>
              <a:rPr lang="zh-CN" altLang="en-US" sz="1600" dirty="0">
                <a:latin typeface="+mj-lt"/>
              </a:rPr>
              <a:t>仓库</a:t>
            </a:r>
            <a:endParaRPr lang="en-US" altLang="zh-CN" sz="16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5874E-FA50-4272-83F5-AE8FA462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3" y="1754324"/>
            <a:ext cx="3896100" cy="2326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287B9-B3AC-4E6C-AB9C-369A420F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66" y="1754324"/>
            <a:ext cx="3896099" cy="23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4980" y="254566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代码拉取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9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代码拉取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251520" y="759607"/>
            <a:ext cx="8079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1</a:t>
            </a:r>
            <a:r>
              <a:rPr lang="zh-CN" altLang="en-US" sz="1600" dirty="0">
                <a:latin typeface="+mj-lt"/>
              </a:rPr>
              <a:t>）</a:t>
            </a:r>
            <a:r>
              <a:rPr lang="en-US" altLang="zh-CN" sz="1600" dirty="0">
                <a:latin typeface="+mj-lt"/>
              </a:rPr>
              <a:t>pull</a:t>
            </a:r>
          </a:p>
          <a:p>
            <a:endParaRPr lang="en-US" altLang="zh-CN" sz="1600" dirty="0">
              <a:latin typeface="+mj-lt"/>
            </a:endParaRPr>
          </a:p>
          <a:p>
            <a:r>
              <a:rPr lang="zh-CN" altLang="en-US" sz="1600" dirty="0"/>
              <a:t>点击拉取，勾选需要获取到的分支，即可从服务器中获取最新代码</a:t>
            </a:r>
            <a:endParaRPr lang="en-US" altLang="zh-CN" sz="1600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B5EF70-738E-4406-A1EB-FD2E6FB1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82425"/>
            <a:ext cx="5387801" cy="32165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0C08517-8D77-4F7D-B886-CD167F9401C8}"/>
              </a:ext>
            </a:extLst>
          </p:cNvPr>
          <p:cNvSpPr txBox="1"/>
          <p:nvPr/>
        </p:nvSpPr>
        <p:spPr>
          <a:xfrm>
            <a:off x="5868144" y="3279134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Tips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要养成每次开发前，都先拉取最新代码的习惯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不要选择立即提交合并的改动，因为可能会有代码冲突，这样的版本</a:t>
            </a:r>
            <a:r>
              <a:rPr lang="en-US" altLang="zh-CN" sz="1400" dirty="0"/>
              <a:t>Commit</a:t>
            </a:r>
            <a:r>
              <a:rPr lang="zh-CN" altLang="en-US" sz="1400" dirty="0"/>
              <a:t>没有意义，一定要没有冲突了再手动提交一次</a:t>
            </a:r>
          </a:p>
        </p:txBody>
      </p:sp>
    </p:spTree>
    <p:extLst>
      <p:ext uri="{BB962C8B-B14F-4D97-AF65-F5344CB8AC3E}">
        <p14:creationId xmlns:p14="http://schemas.microsoft.com/office/powerpoint/2010/main" val="19197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4980" y="254566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创建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Tag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创建</a:t>
            </a:r>
            <a:r>
              <a:rPr lang="en-US" altLang="zh-CN" sz="1200" b="1" dirty="0"/>
              <a:t>Tag</a:t>
            </a:r>
            <a:endParaRPr lang="zh-CN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251520" y="759607"/>
            <a:ext cx="8079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1</a:t>
            </a:r>
            <a:r>
              <a:rPr lang="zh-CN" altLang="en-US" sz="1600" dirty="0">
                <a:latin typeface="+mj-lt"/>
              </a:rPr>
              <a:t>）选择分支，点击标签按钮</a:t>
            </a:r>
            <a:endParaRPr lang="en-US" altLang="zh-CN" sz="1600" dirty="0">
              <a:latin typeface="+mj-lt"/>
            </a:endParaRPr>
          </a:p>
          <a:p>
            <a:endParaRPr lang="en-US" altLang="zh-CN" sz="1600" dirty="0">
              <a:latin typeface="+mj-lt"/>
            </a:endParaRPr>
          </a:p>
          <a:p>
            <a:r>
              <a:rPr lang="zh-CN" altLang="en-US" sz="1600" dirty="0"/>
              <a:t>每发布一个稳定版本时，通常会加上一个标签</a:t>
            </a:r>
            <a:endParaRPr lang="en-US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D37AB6-6AF6-4BBB-A344-3411FD2E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7654"/>
            <a:ext cx="4025727" cy="22314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680C2A-B330-49F9-A0EC-7EB33F6D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14" y="2139702"/>
            <a:ext cx="4148525" cy="18838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1AA4E9-CFFB-473E-A954-097107B17A9F}"/>
              </a:ext>
            </a:extLst>
          </p:cNvPr>
          <p:cNvSpPr txBox="1"/>
          <p:nvPr/>
        </p:nvSpPr>
        <p:spPr>
          <a:xfrm>
            <a:off x="331559" y="4113889"/>
            <a:ext cx="4962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Tips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点击推送标签，即可对远端进行同步</a:t>
            </a:r>
            <a:endParaRPr lang="en-US" altLang="zh-CN" sz="1400" dirty="0"/>
          </a:p>
          <a:p>
            <a:r>
              <a:rPr lang="en-US" altLang="zh-CN" sz="1400" dirty="0"/>
              <a:t>2.Tag</a:t>
            </a:r>
            <a:r>
              <a:rPr lang="zh-CN" altLang="en-US" sz="1400" dirty="0"/>
              <a:t>通常用来记录里程碑版本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835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4980" y="254566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代码冲突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08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2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代码冲突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683568" y="711922"/>
            <a:ext cx="807924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</a:t>
            </a:r>
            <a:r>
              <a:rPr lang="zh-CN" altLang="en-US" sz="1350" dirty="0"/>
              <a:t>）冲突解决</a:t>
            </a:r>
            <a:endParaRPr lang="en-US" altLang="zh-CN" sz="1350" dirty="0"/>
          </a:p>
          <a:p>
            <a:endParaRPr lang="en-US" altLang="zh-CN" sz="1350" dirty="0"/>
          </a:p>
          <a:p>
            <a:r>
              <a:rPr lang="en-US" altLang="zh-CN" sz="1350" dirty="0"/>
              <a:t>Git</a:t>
            </a:r>
            <a:r>
              <a:rPr lang="zh-CN" altLang="en-US" sz="1350" dirty="0"/>
              <a:t>也会出现冲突，冲突标记跟</a:t>
            </a:r>
            <a:r>
              <a:rPr lang="en-US" altLang="zh-CN" sz="1350" dirty="0"/>
              <a:t>SVN</a:t>
            </a:r>
            <a:r>
              <a:rPr lang="zh-CN" altLang="en-US" sz="1350" dirty="0"/>
              <a:t>相似，一般都是通过多人协作，手动解决。</a:t>
            </a:r>
            <a:endParaRPr lang="en-US" altLang="zh-CN" sz="1350" dirty="0"/>
          </a:p>
          <a:p>
            <a:endParaRPr lang="en-US" altLang="zh-CN" sz="1350" dirty="0"/>
          </a:p>
          <a:p>
            <a:pPr marL="742950" lvl="1" indent="-400050"/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&lt;&lt;&lt;&lt;&lt;&lt;&lt; </a:t>
            </a:r>
            <a:r>
              <a:rPr lang="en-US" altLang="zh-CN" sz="1350" dirty="0" err="1">
                <a:latin typeface="隶书" panose="02010509060101010101" pitchFamily="49" charset="-122"/>
                <a:ea typeface="隶书" panose="02010509060101010101" pitchFamily="49" charset="-122"/>
              </a:rPr>
              <a:t>hotfix:index.html</a:t>
            </a:r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  <a:p>
            <a:pPr marL="742950" lvl="1" indent="-400050"/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	&lt;div id="footer"&gt;123&lt;/div&gt; </a:t>
            </a:r>
          </a:p>
          <a:p>
            <a:pPr marL="742950" lvl="1" indent="-400050"/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	======= </a:t>
            </a:r>
          </a:p>
          <a:p>
            <a:pPr marL="742950" lvl="1" indent="-400050"/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	&lt;div id="footer"&gt; 234 &lt;/div&gt; </a:t>
            </a:r>
          </a:p>
          <a:p>
            <a:pPr marL="742950" lvl="1" indent="-400050"/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&gt;&gt;&gt;&gt;&gt;&gt;&gt; </a:t>
            </a:r>
            <a:r>
              <a:rPr lang="en-US" altLang="zh-CN" sz="1350" dirty="0" err="1">
                <a:latin typeface="隶书" panose="02010509060101010101" pitchFamily="49" charset="-122"/>
                <a:ea typeface="隶书" panose="02010509060101010101" pitchFamily="49" charset="-122"/>
              </a:rPr>
              <a:t>devolop:index.html</a:t>
            </a:r>
            <a:r>
              <a:rPr lang="en-US" altLang="zh-CN" sz="135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可以看到 </a:t>
            </a:r>
            <a:r>
              <a:rPr lang="en-US" altLang="zh-CN" sz="1350" dirty="0">
                <a:solidFill>
                  <a:schemeClr val="tx2"/>
                </a:solidFill>
                <a:latin typeface="宋体" panose="02010600030101010101" pitchFamily="2" charset="-122"/>
              </a:rPr>
              <a:t>======= </a:t>
            </a: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隔开的上半部分，是 </a:t>
            </a:r>
            <a:r>
              <a:rPr lang="en-US" altLang="zh-CN" sz="1350" dirty="0">
                <a:solidFill>
                  <a:schemeClr val="tx2"/>
                </a:solidFill>
                <a:latin typeface="宋体" panose="02010600030101010101" pitchFamily="2" charset="-122"/>
              </a:rPr>
              <a:t>hotfix</a:t>
            </a: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分支中的内容，下半部分是在 </a:t>
            </a:r>
            <a:r>
              <a:rPr lang="en-US" altLang="zh-CN" sz="1350" dirty="0">
                <a:solidFill>
                  <a:schemeClr val="tx2"/>
                </a:solidFill>
                <a:latin typeface="宋体" panose="02010600030101010101" pitchFamily="2" charset="-122"/>
              </a:rPr>
              <a:t>develop </a:t>
            </a: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分支中的内容。解决冲突的办法无非是二者选其一或者由你亲自整合到一起。比如你可以通过把这段内容替换为下面这样来解决：</a:t>
            </a:r>
          </a:p>
          <a:p>
            <a:pPr>
              <a:spcBef>
                <a:spcPct val="50000"/>
              </a:spcBef>
            </a:pPr>
            <a:r>
              <a:rPr lang="en-US" altLang="zh-CN" sz="1350" dirty="0">
                <a:solidFill>
                  <a:schemeClr val="tx2"/>
                </a:solidFill>
                <a:latin typeface="宋体" panose="02010600030101010101" pitchFamily="2" charset="-122"/>
              </a:rPr>
              <a:t>&lt;div id="footer"&gt; 123 &lt;/div&gt; </a:t>
            </a: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endParaRPr lang="en-US" altLang="zh-CN" sz="1350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1350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1350" dirty="0">
                <a:solidFill>
                  <a:schemeClr val="tx2"/>
                </a:solidFill>
                <a:latin typeface="宋体" panose="02010600030101010101" pitchFamily="2" charset="-122"/>
              </a:rPr>
              <a:t>Tips</a:t>
            </a:r>
            <a:r>
              <a:rPr lang="zh-CN" altLang="en-US" sz="1350" dirty="0">
                <a:solidFill>
                  <a:schemeClr val="tx2"/>
                </a:solidFill>
                <a:latin typeface="宋体" panose="02010600030101010101" pitchFamily="2" charset="-122"/>
              </a:rPr>
              <a:t>：</a:t>
            </a:r>
            <a:endParaRPr lang="en-US" altLang="zh-CN" sz="1350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marL="257175" indent="-257175">
              <a:spcBef>
                <a:spcPct val="50000"/>
              </a:spcBef>
              <a:buAutoNum type="arabicPeriod"/>
            </a:pPr>
            <a:r>
              <a:rPr lang="zh-CN" altLang="en-US" sz="1350" dirty="0">
                <a:solidFill>
                  <a:srgbClr val="FF0000"/>
                </a:solidFill>
                <a:latin typeface="宋体" panose="02010600030101010101" pitchFamily="2" charset="-122"/>
              </a:rPr>
              <a:t>推荐修改前先从服务器上更新文件到本地减少冲突。</a:t>
            </a:r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257175" indent="-257175">
              <a:spcBef>
                <a:spcPct val="50000"/>
              </a:spcBef>
              <a:buAutoNum type="arabicPeriod"/>
            </a:pPr>
            <a:r>
              <a:rPr lang="en-US" altLang="zh-CN" sz="1350" dirty="0">
                <a:solidFill>
                  <a:srgbClr val="FF0000"/>
                </a:solidFill>
                <a:latin typeface="宋体" panose="02010600030101010101" pitchFamily="2" charset="-122"/>
              </a:rPr>
              <a:t>Pull</a:t>
            </a:r>
            <a:r>
              <a:rPr lang="zh-CN" altLang="en-US" sz="1350" dirty="0">
                <a:solidFill>
                  <a:srgbClr val="FF0000"/>
                </a:solidFill>
                <a:latin typeface="宋体" panose="02010600030101010101" pitchFamily="2" charset="-122"/>
              </a:rPr>
              <a:t>时不要立即提交（</a:t>
            </a:r>
            <a:r>
              <a:rPr lang="en-US" altLang="zh-CN" sz="1350" dirty="0">
                <a:solidFill>
                  <a:srgbClr val="FF0000"/>
                </a:solidFill>
                <a:latin typeface="宋体" panose="02010600030101010101" pitchFamily="2" charset="-122"/>
              </a:rPr>
              <a:t>Commit</a:t>
            </a:r>
            <a:r>
              <a:rPr lang="zh-CN" altLang="en-US" sz="1350" dirty="0">
                <a:solidFill>
                  <a:srgbClr val="FF0000"/>
                </a:solidFill>
                <a:latin typeface="宋体" panose="02010600030101010101" pitchFamily="2" charset="-122"/>
              </a:rPr>
              <a:t>）合并，避免因为冲突而需要多产生一个版本</a:t>
            </a:r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188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4980" y="254566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文件忽略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09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5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文件忽略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755576" y="1203598"/>
            <a:ext cx="807924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</a:t>
            </a:r>
            <a:r>
              <a:rPr lang="zh-CN" altLang="en-US" sz="1350" dirty="0"/>
              <a:t>）创建文件</a:t>
            </a:r>
            <a:endParaRPr lang="en-US" altLang="zh-CN" sz="1350" dirty="0"/>
          </a:p>
          <a:p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1350" dirty="0">
                <a:latin typeface="宋体" panose="02010600030101010101" pitchFamily="2" charset="-122"/>
              </a:rPr>
              <a:t>使用</a:t>
            </a:r>
            <a:r>
              <a:rPr lang="en-US" altLang="zh-CN" sz="1350" dirty="0">
                <a:latin typeface="宋体" panose="02010600030101010101" pitchFamily="2" charset="-122"/>
              </a:rPr>
              <a:t>IDE</a:t>
            </a:r>
            <a:r>
              <a:rPr lang="zh-CN" altLang="en-US" sz="1350" dirty="0">
                <a:latin typeface="宋体" panose="02010600030101010101" pitchFamily="2" charset="-122"/>
              </a:rPr>
              <a:t>开发，容易出现</a:t>
            </a:r>
            <a:r>
              <a:rPr lang="en-US" altLang="zh-CN" sz="1350" dirty="0">
                <a:latin typeface="宋体" panose="02010600030101010101" pitchFamily="2" charset="-122"/>
              </a:rPr>
              <a:t>IDE</a:t>
            </a:r>
            <a:r>
              <a:rPr lang="zh-CN" altLang="en-US" sz="1350" dirty="0">
                <a:latin typeface="宋体" panose="02010600030101010101" pitchFamily="2" charset="-122"/>
              </a:rPr>
              <a:t>的各种配置信息或者各种</a:t>
            </a:r>
            <a:r>
              <a:rPr lang="en-US" altLang="zh-CN" sz="1350" dirty="0">
                <a:latin typeface="宋体" panose="02010600030101010101" pitchFamily="2" charset="-122"/>
              </a:rPr>
              <a:t>Build</a:t>
            </a:r>
            <a:r>
              <a:rPr lang="zh-CN" altLang="en-US" sz="1350" dirty="0">
                <a:latin typeface="宋体" panose="02010600030101010101" pitchFamily="2" charset="-122"/>
              </a:rPr>
              <a:t>文件，这些文件是不需要放到代码库中保存的，所以每个</a:t>
            </a:r>
            <a:r>
              <a:rPr lang="en-US" altLang="zh-CN" sz="1350" dirty="0">
                <a:latin typeface="宋体" panose="02010600030101010101" pitchFamily="2" charset="-122"/>
              </a:rPr>
              <a:t>git</a:t>
            </a:r>
            <a:r>
              <a:rPr lang="zh-CN" altLang="en-US" sz="1350" dirty="0">
                <a:latin typeface="宋体" panose="02010600030101010101" pitchFamily="2" charset="-122"/>
              </a:rPr>
              <a:t>项目新建成功后，需要新增一个忽略文件。</a:t>
            </a:r>
            <a:endParaRPr lang="en-US" altLang="zh-CN" sz="1350" dirty="0">
              <a:latin typeface="宋体" panose="02010600030101010101" pitchFamily="2" charset="-122"/>
            </a:endParaRPr>
          </a:p>
          <a:p>
            <a:endParaRPr lang="en-US" altLang="zh-CN" sz="1350" dirty="0">
              <a:latin typeface="宋体" panose="02010600030101010101" pitchFamily="2" charset="-122"/>
            </a:endParaRPr>
          </a:p>
          <a:p>
            <a:r>
              <a:rPr lang="zh-CN" altLang="en-US" sz="1350" dirty="0">
                <a:latin typeface="宋体" panose="02010600030101010101" pitchFamily="2" charset="-122"/>
              </a:rPr>
              <a:t>两个文件都要这个给</a:t>
            </a:r>
            <a:r>
              <a:rPr lang="en-US" altLang="zh-CN" sz="1350" dirty="0">
                <a:latin typeface="宋体" panose="02010600030101010101" pitchFamily="2" charset="-122"/>
              </a:rPr>
              <a:t>git</a:t>
            </a:r>
            <a:r>
              <a:rPr lang="zh-CN" altLang="en-US" sz="1350" dirty="0">
                <a:latin typeface="宋体" panose="02010600030101010101" pitchFamily="2" charset="-122"/>
              </a:rPr>
              <a:t>项目的跟目录下，目录结构如下：</a:t>
            </a:r>
            <a:endParaRPr lang="en-US" altLang="zh-CN" sz="1350" dirty="0">
              <a:latin typeface="宋体" panose="02010600030101010101" pitchFamily="2" charset="-122"/>
            </a:endParaRPr>
          </a:p>
          <a:p>
            <a:endParaRPr lang="en-US" altLang="zh-CN" sz="1350" dirty="0">
              <a:latin typeface="宋体" panose="02010600030101010101" pitchFamily="2" charset="-122"/>
            </a:endParaRPr>
          </a:p>
          <a:p>
            <a:pPr marL="742950" lvl="1" indent="-400050"/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  <a:ea typeface="隶书" panose="02010509060101010101" pitchFamily="49" charset="-122"/>
            </a:endParaRPr>
          </a:p>
          <a:p>
            <a:pPr marL="742950" lvl="1" indent="-400050"/>
            <a:endParaRPr lang="zh-CN" altLang="en-US" sz="135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1350" dirty="0"/>
              <a:t>Tips</a:t>
            </a:r>
            <a:r>
              <a:rPr lang="zh-CN" altLang="en-US" sz="1350" dirty="0"/>
              <a:t>：</a:t>
            </a:r>
            <a:endParaRPr lang="en-US" altLang="zh-CN" sz="1350" dirty="0"/>
          </a:p>
          <a:p>
            <a:r>
              <a:rPr lang="en-US" altLang="zh-CN" sz="1350" dirty="0"/>
              <a:t>1.README</a:t>
            </a:r>
            <a:r>
              <a:rPr lang="zh-CN" altLang="en-US" sz="1350" dirty="0"/>
              <a:t>文件也是需要创建的文件。这个相当于项目的简介首页，可以记录项目的版本发布历程，代码规范，代码命名规范，代码目录结构说明等。</a:t>
            </a:r>
            <a:endParaRPr lang="en-US" altLang="zh-CN" sz="1350" dirty="0"/>
          </a:p>
          <a:p>
            <a:r>
              <a:rPr lang="zh-CN" altLang="en-US" sz="1350" dirty="0"/>
              <a:t>一个项目中可以有多个</a:t>
            </a:r>
            <a:r>
              <a:rPr lang="en-US" altLang="zh-CN" sz="1350" dirty="0"/>
              <a:t>.md</a:t>
            </a:r>
            <a:r>
              <a:rPr lang="zh-CN" altLang="en-US" sz="1350" dirty="0"/>
              <a:t>文件</a:t>
            </a:r>
            <a:endParaRPr lang="en-US" altLang="zh-CN" sz="1350" dirty="0"/>
          </a:p>
          <a:p>
            <a:r>
              <a:rPr lang="en-US" altLang="zh-CN" sz="1350" dirty="0"/>
              <a:t>2.Gitignore</a:t>
            </a:r>
            <a:r>
              <a:rPr lang="zh-CN" altLang="en-US" sz="1350" dirty="0"/>
              <a:t>文件前面的“</a:t>
            </a:r>
            <a:r>
              <a:rPr lang="en-US" altLang="zh-CN" sz="1350" dirty="0"/>
              <a:t>.</a:t>
            </a:r>
            <a:r>
              <a:rPr lang="zh-CN" altLang="en-US" sz="1350" dirty="0"/>
              <a:t>”不要忽略，该文件是手动创建的</a:t>
            </a:r>
            <a:endParaRPr lang="en-US" altLang="zh-CN" sz="1350" dirty="0"/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8565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1200" b="1" dirty="0"/>
              <a:t>文件忽略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1102D-DC61-4F17-94FA-1EC72A242FD1}"/>
              </a:ext>
            </a:extLst>
          </p:cNvPr>
          <p:cNvSpPr txBox="1"/>
          <p:nvPr/>
        </p:nvSpPr>
        <p:spPr>
          <a:xfrm>
            <a:off x="835208" y="1275606"/>
            <a:ext cx="80792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1</a:t>
            </a:r>
            <a:r>
              <a:rPr lang="zh-CN" altLang="en-US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）市政项目</a:t>
            </a: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&gt;</a:t>
            </a:r>
            <a:r>
              <a:rPr lang="zh-CN" altLang="en-US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桥梁子系统</a:t>
            </a:r>
            <a:endParaRPr lang="en-US" altLang="zh-CN" sz="1350" dirty="0">
              <a:solidFill>
                <a:srgbClr val="666666"/>
              </a:solidFill>
              <a:latin typeface="Arial Unicode MS" panose="020B0604020202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350" dirty="0">
              <a:solidFill>
                <a:srgbClr val="666666"/>
              </a:solidFill>
              <a:latin typeface="Arial Unicode MS" panose="020B0604020202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/.vs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/BLL/obj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/BLL/bin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/Common/obj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/Common/bin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/DAL/obj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/DAL/bin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/Model/obj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/Model/bin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/Web/obj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666666"/>
                </a:solidFill>
                <a:latin typeface="Arial Unicode MS" panose="020B0604020202020204" pitchFamily="34" charset="-122"/>
              </a:rPr>
              <a:t>/Web/bin</a:t>
            </a:r>
          </a:p>
          <a:p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4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87824" y="205764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工具安装及配置</a:t>
            </a:r>
          </a:p>
        </p:txBody>
      </p:sp>
      <p:sp>
        <p:nvSpPr>
          <p:cNvPr id="19" name="椭圆 18"/>
          <p:cNvSpPr/>
          <p:nvPr/>
        </p:nvSpPr>
        <p:spPr>
          <a:xfrm>
            <a:off x="3064437" y="277903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64437" y="309509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31840" y="2633593"/>
            <a:ext cx="3438128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GitLab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SourceTree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82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0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9" grpId="0" animBg="1"/>
          <p:bldP spid="20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0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9" grpId="0" animBg="1"/>
          <p:bldP spid="20" grpId="0" animBg="1"/>
          <p:bldP spid="23" grpId="0"/>
          <p:bldP spid="3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4980" y="2545666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GitFlow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4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906" y="579664"/>
            <a:ext cx="60594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</a:t>
            </a:r>
            <a:r>
              <a:rPr lang="zh-CN" altLang="en-US" sz="1350" dirty="0"/>
              <a:t>）项目中必备分支</a:t>
            </a:r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en-US" altLang="zh-CN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" y="1129223"/>
            <a:ext cx="4229100" cy="30646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05392" y="1064413"/>
            <a:ext cx="35202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900" dirty="0"/>
          </a:p>
          <a:p>
            <a:r>
              <a:rPr lang="zh-CN" altLang="en-US" sz="900" b="1" dirty="0"/>
              <a:t>主干分支</a:t>
            </a:r>
            <a:endParaRPr lang="en-US" altLang="zh-CN" sz="900" b="1" dirty="0"/>
          </a:p>
          <a:p>
            <a:endParaRPr lang="en-US" altLang="zh-CN" sz="900" b="1" dirty="0"/>
          </a:p>
          <a:p>
            <a:r>
              <a:rPr lang="en-US" altLang="zh-CN" sz="900" b="1" dirty="0">
                <a:solidFill>
                  <a:schemeClr val="tx2"/>
                </a:solidFill>
              </a:rPr>
              <a:t>Master </a:t>
            </a:r>
            <a:r>
              <a:rPr lang="zh-CN" altLang="en-US" sz="900" b="1" dirty="0">
                <a:solidFill>
                  <a:schemeClr val="tx2"/>
                </a:solidFill>
              </a:rPr>
              <a:t>：</a:t>
            </a:r>
            <a:r>
              <a:rPr lang="zh-CN" altLang="en-US" sz="900" dirty="0">
                <a:solidFill>
                  <a:schemeClr val="tx2"/>
                </a:solidFill>
              </a:rPr>
              <a:t>随时可供在生产环境中部署的代码，建议伴有标签（</a:t>
            </a:r>
            <a:r>
              <a:rPr lang="en-US" altLang="zh-CN" sz="900" dirty="0">
                <a:solidFill>
                  <a:schemeClr val="tx2"/>
                </a:solidFill>
              </a:rPr>
              <a:t>TAG</a:t>
            </a:r>
            <a:r>
              <a:rPr lang="zh-CN" altLang="en-US" sz="900" dirty="0">
                <a:solidFill>
                  <a:schemeClr val="tx2"/>
                </a:solidFill>
              </a:rPr>
              <a:t>）</a:t>
            </a:r>
            <a:endParaRPr lang="en-US" altLang="zh-CN" sz="900" b="1" dirty="0">
              <a:solidFill>
                <a:schemeClr val="tx2"/>
              </a:solidFill>
            </a:endParaRPr>
          </a:p>
          <a:p>
            <a:endParaRPr lang="en-US" altLang="zh-CN" sz="900" b="1" dirty="0">
              <a:solidFill>
                <a:schemeClr val="tx2"/>
              </a:solidFill>
            </a:endParaRPr>
          </a:p>
          <a:p>
            <a:r>
              <a:rPr lang="en-US" altLang="zh-CN" sz="900" b="1" dirty="0">
                <a:solidFill>
                  <a:schemeClr val="tx2"/>
                </a:solidFill>
              </a:rPr>
              <a:t>Develop</a:t>
            </a:r>
            <a:r>
              <a:rPr lang="zh-CN" altLang="en-US" sz="900" b="1" dirty="0">
                <a:solidFill>
                  <a:schemeClr val="tx2"/>
                </a:solidFill>
              </a:rPr>
              <a:t>：</a:t>
            </a:r>
            <a:r>
              <a:rPr lang="zh-CN" altLang="en-US" sz="900" dirty="0">
                <a:solidFill>
                  <a:schemeClr val="tx2"/>
                </a:solidFill>
              </a:rPr>
              <a:t>每天需要提交和合并的代码，功能逐渐完成的代码开发分支</a:t>
            </a:r>
            <a:endParaRPr lang="en-US" altLang="zh-CN" sz="900" dirty="0">
              <a:solidFill>
                <a:schemeClr val="tx2"/>
              </a:solidFill>
            </a:endParaRPr>
          </a:p>
          <a:p>
            <a:endParaRPr lang="en-US" altLang="zh-CN" sz="900" b="1" dirty="0">
              <a:solidFill>
                <a:schemeClr val="tx2"/>
              </a:solidFill>
            </a:endParaRPr>
          </a:p>
          <a:p>
            <a:endParaRPr lang="en-US" altLang="zh-CN" sz="900" dirty="0"/>
          </a:p>
          <a:p>
            <a:r>
              <a:rPr lang="zh-CN" altLang="en-US" sz="900" b="1" dirty="0"/>
              <a:t>辅助分支</a:t>
            </a:r>
            <a:endParaRPr lang="en-US" altLang="zh-CN" sz="900" b="1" dirty="0"/>
          </a:p>
          <a:p>
            <a:endParaRPr lang="en-US" altLang="zh-CN" sz="900" dirty="0"/>
          </a:p>
          <a:p>
            <a:r>
              <a:rPr lang="en-US" altLang="zh-CN" sz="900" b="1" dirty="0">
                <a:solidFill>
                  <a:schemeClr val="tx2"/>
                </a:solidFill>
              </a:rPr>
              <a:t>Feature</a:t>
            </a:r>
            <a:r>
              <a:rPr lang="zh-CN" altLang="en-US" sz="900" b="1" dirty="0">
                <a:solidFill>
                  <a:schemeClr val="tx2"/>
                </a:solidFill>
              </a:rPr>
              <a:t>：</a:t>
            </a:r>
            <a:r>
              <a:rPr lang="zh-CN" altLang="en-US" sz="900" dirty="0">
                <a:solidFill>
                  <a:schemeClr val="tx2"/>
                </a:solidFill>
              </a:rPr>
              <a:t>新功能分支，辅助</a:t>
            </a:r>
            <a:r>
              <a:rPr lang="en-US" altLang="zh-CN" sz="900" dirty="0">
                <a:solidFill>
                  <a:schemeClr val="tx2"/>
                </a:solidFill>
              </a:rPr>
              <a:t>develop</a:t>
            </a:r>
            <a:r>
              <a:rPr lang="zh-CN" altLang="en-US" sz="900" dirty="0">
                <a:solidFill>
                  <a:schemeClr val="tx2"/>
                </a:solidFill>
              </a:rPr>
              <a:t>分支。主要用于实验性且效果不好的代码变更。或者用于项目组新成员接手开发新功能等。分支可以合并到</a:t>
            </a:r>
            <a:r>
              <a:rPr lang="en-US" altLang="zh-CN" sz="900" dirty="0">
                <a:solidFill>
                  <a:schemeClr val="tx2"/>
                </a:solidFill>
              </a:rPr>
              <a:t>develop</a:t>
            </a:r>
            <a:r>
              <a:rPr lang="zh-CN" altLang="en-US" sz="900" dirty="0">
                <a:solidFill>
                  <a:schemeClr val="tx2"/>
                </a:solidFill>
              </a:rPr>
              <a:t>分支，或者直接丢弃。</a:t>
            </a:r>
            <a:endParaRPr lang="en-US" altLang="zh-CN" sz="900" dirty="0">
              <a:solidFill>
                <a:schemeClr val="tx2"/>
              </a:solidFill>
            </a:endParaRPr>
          </a:p>
          <a:p>
            <a:r>
              <a:rPr lang="zh-CN" altLang="en-US" sz="900" dirty="0">
                <a:solidFill>
                  <a:schemeClr val="tx2"/>
                </a:solidFill>
              </a:rPr>
              <a:t>命名规范：</a:t>
            </a:r>
            <a:r>
              <a:rPr lang="en-US" altLang="zh-CN" sz="900" dirty="0">
                <a:solidFill>
                  <a:schemeClr val="tx2"/>
                </a:solidFill>
              </a:rPr>
              <a:t>feature-</a:t>
            </a:r>
            <a:r>
              <a:rPr lang="zh-CN" altLang="en-US" sz="900" dirty="0">
                <a:solidFill>
                  <a:schemeClr val="tx2"/>
                </a:solidFill>
              </a:rPr>
              <a:t>*</a:t>
            </a:r>
            <a:endParaRPr lang="en-US" altLang="zh-CN" sz="900" dirty="0">
              <a:solidFill>
                <a:schemeClr val="tx2"/>
              </a:solidFill>
            </a:endParaRPr>
          </a:p>
          <a:p>
            <a:endParaRPr lang="en-US" altLang="zh-CN" sz="900" b="1" dirty="0">
              <a:solidFill>
                <a:schemeClr val="tx2"/>
              </a:solidFill>
            </a:endParaRPr>
          </a:p>
          <a:p>
            <a:r>
              <a:rPr lang="en-US" altLang="zh-CN" sz="900" b="1" dirty="0">
                <a:solidFill>
                  <a:schemeClr val="tx2"/>
                </a:solidFill>
              </a:rPr>
              <a:t>Release</a:t>
            </a:r>
            <a:r>
              <a:rPr lang="zh-CN" altLang="en-US" sz="900" b="1" dirty="0">
                <a:solidFill>
                  <a:schemeClr val="tx2"/>
                </a:solidFill>
              </a:rPr>
              <a:t>：</a:t>
            </a:r>
            <a:r>
              <a:rPr lang="zh-CN" altLang="en-US" sz="900" dirty="0">
                <a:solidFill>
                  <a:schemeClr val="tx2"/>
                </a:solidFill>
              </a:rPr>
              <a:t>当基本版本完成，准备提交时到</a:t>
            </a:r>
            <a:r>
              <a:rPr lang="en-US" altLang="zh-CN" sz="900" dirty="0">
                <a:solidFill>
                  <a:schemeClr val="tx2"/>
                </a:solidFill>
              </a:rPr>
              <a:t>APP Store</a:t>
            </a:r>
            <a:r>
              <a:rPr lang="zh-CN" altLang="en-US" sz="900" dirty="0">
                <a:solidFill>
                  <a:schemeClr val="tx2"/>
                </a:solidFill>
              </a:rPr>
              <a:t>的等待时间，本分支可以做小</a:t>
            </a:r>
            <a:r>
              <a:rPr lang="en-US" altLang="zh-CN" sz="900" dirty="0">
                <a:solidFill>
                  <a:schemeClr val="tx2"/>
                </a:solidFill>
              </a:rPr>
              <a:t>BUG</a:t>
            </a:r>
            <a:r>
              <a:rPr lang="zh-CN" altLang="en-US" sz="900" dirty="0">
                <a:solidFill>
                  <a:schemeClr val="tx2"/>
                </a:solidFill>
              </a:rPr>
              <a:t>的修复。成功通过</a:t>
            </a:r>
            <a:r>
              <a:rPr lang="en-US" altLang="zh-CN" sz="900" dirty="0">
                <a:solidFill>
                  <a:schemeClr val="tx2"/>
                </a:solidFill>
              </a:rPr>
              <a:t>APP Store</a:t>
            </a:r>
            <a:r>
              <a:rPr lang="zh-CN" altLang="en-US" sz="900" dirty="0">
                <a:solidFill>
                  <a:schemeClr val="tx2"/>
                </a:solidFill>
              </a:rPr>
              <a:t>审核后，必须合并到</a:t>
            </a:r>
            <a:r>
              <a:rPr lang="en-US" altLang="zh-CN" sz="900" dirty="0">
                <a:solidFill>
                  <a:schemeClr val="tx2"/>
                </a:solidFill>
              </a:rPr>
              <a:t>Master</a:t>
            </a:r>
            <a:r>
              <a:rPr lang="zh-CN" altLang="en-US" sz="900" dirty="0">
                <a:solidFill>
                  <a:schemeClr val="tx2"/>
                </a:solidFill>
              </a:rPr>
              <a:t>分支，并记录标签（</a:t>
            </a:r>
            <a:r>
              <a:rPr lang="en-US" altLang="zh-CN" sz="900" dirty="0">
                <a:solidFill>
                  <a:schemeClr val="tx2"/>
                </a:solidFill>
              </a:rPr>
              <a:t>Tag</a:t>
            </a:r>
            <a:r>
              <a:rPr lang="zh-CN" altLang="en-US" sz="900" dirty="0">
                <a:solidFill>
                  <a:schemeClr val="tx2"/>
                </a:solidFill>
              </a:rPr>
              <a:t>），如果有</a:t>
            </a:r>
            <a:r>
              <a:rPr lang="en-US" altLang="zh-CN" sz="900" dirty="0" err="1">
                <a:solidFill>
                  <a:schemeClr val="tx2"/>
                </a:solidFill>
              </a:rPr>
              <a:t>BUGfix</a:t>
            </a:r>
            <a:r>
              <a:rPr lang="zh-CN" altLang="en-US" sz="900" dirty="0">
                <a:solidFill>
                  <a:schemeClr val="tx2"/>
                </a:solidFill>
              </a:rPr>
              <a:t>，则还需合并到</a:t>
            </a:r>
            <a:r>
              <a:rPr lang="en-US" altLang="zh-CN" sz="900" dirty="0">
                <a:solidFill>
                  <a:schemeClr val="tx2"/>
                </a:solidFill>
              </a:rPr>
              <a:t>Develop</a:t>
            </a:r>
            <a:r>
              <a:rPr lang="zh-CN" altLang="en-US" sz="900" dirty="0">
                <a:solidFill>
                  <a:schemeClr val="tx2"/>
                </a:solidFill>
              </a:rPr>
              <a:t>分支。此版本的作用是项目二期可以继续在</a:t>
            </a:r>
            <a:r>
              <a:rPr lang="en-US" altLang="zh-CN" sz="900" dirty="0">
                <a:solidFill>
                  <a:schemeClr val="tx2"/>
                </a:solidFill>
              </a:rPr>
              <a:t>develop</a:t>
            </a:r>
            <a:r>
              <a:rPr lang="zh-CN" altLang="en-US" sz="900" dirty="0">
                <a:solidFill>
                  <a:schemeClr val="tx2"/>
                </a:solidFill>
              </a:rPr>
              <a:t>分支开始开发。</a:t>
            </a:r>
            <a:endParaRPr lang="en-US" altLang="zh-CN" sz="900" dirty="0">
              <a:solidFill>
                <a:schemeClr val="tx2"/>
              </a:solidFill>
            </a:endParaRPr>
          </a:p>
          <a:p>
            <a:r>
              <a:rPr lang="zh-CN" altLang="en-US" sz="900" dirty="0">
                <a:solidFill>
                  <a:schemeClr val="tx2"/>
                </a:solidFill>
              </a:rPr>
              <a:t>命名规范：</a:t>
            </a:r>
            <a:r>
              <a:rPr lang="en-US" altLang="zh-CN" sz="900" dirty="0">
                <a:solidFill>
                  <a:schemeClr val="tx2"/>
                </a:solidFill>
              </a:rPr>
              <a:t>release-*</a:t>
            </a:r>
          </a:p>
          <a:p>
            <a:endParaRPr lang="en-US" altLang="zh-CN" sz="900" b="1" dirty="0">
              <a:solidFill>
                <a:schemeClr val="tx2"/>
              </a:solidFill>
            </a:endParaRPr>
          </a:p>
          <a:p>
            <a:r>
              <a:rPr lang="en-US" altLang="zh-CN" sz="900" b="1" dirty="0">
                <a:solidFill>
                  <a:schemeClr val="tx2"/>
                </a:solidFill>
              </a:rPr>
              <a:t>Hotfix: </a:t>
            </a:r>
            <a:r>
              <a:rPr lang="zh-CN" altLang="en-US" sz="900" dirty="0">
                <a:solidFill>
                  <a:schemeClr val="tx2"/>
                </a:solidFill>
              </a:rPr>
              <a:t>对于线上版本（</a:t>
            </a:r>
            <a:r>
              <a:rPr lang="en-US" altLang="zh-CN" sz="900" dirty="0">
                <a:solidFill>
                  <a:schemeClr val="tx2"/>
                </a:solidFill>
              </a:rPr>
              <a:t>Master</a:t>
            </a:r>
            <a:r>
              <a:rPr lang="zh-CN" altLang="en-US" sz="900" dirty="0">
                <a:solidFill>
                  <a:schemeClr val="tx2"/>
                </a:solidFill>
              </a:rPr>
              <a:t>分支）的</a:t>
            </a:r>
            <a:r>
              <a:rPr lang="en-US" altLang="zh-CN" sz="900" dirty="0">
                <a:solidFill>
                  <a:schemeClr val="tx2"/>
                </a:solidFill>
              </a:rPr>
              <a:t>BUG</a:t>
            </a:r>
            <a:r>
              <a:rPr lang="zh-CN" altLang="en-US" sz="900" dirty="0">
                <a:solidFill>
                  <a:schemeClr val="tx2"/>
                </a:solidFill>
              </a:rPr>
              <a:t>修改的辅助分支，必须合并回</a:t>
            </a:r>
            <a:r>
              <a:rPr lang="en-US" altLang="zh-CN" sz="900" dirty="0">
                <a:solidFill>
                  <a:schemeClr val="tx2"/>
                </a:solidFill>
              </a:rPr>
              <a:t>master</a:t>
            </a:r>
            <a:r>
              <a:rPr lang="zh-CN" altLang="en-US" sz="900" dirty="0">
                <a:solidFill>
                  <a:schemeClr val="tx2"/>
                </a:solidFill>
              </a:rPr>
              <a:t>分支和</a:t>
            </a:r>
            <a:r>
              <a:rPr lang="en-US" altLang="zh-CN" sz="900" dirty="0">
                <a:solidFill>
                  <a:schemeClr val="tx2"/>
                </a:solidFill>
              </a:rPr>
              <a:t>develop</a:t>
            </a:r>
            <a:r>
              <a:rPr lang="zh-CN" altLang="en-US" sz="900" dirty="0">
                <a:solidFill>
                  <a:schemeClr val="tx2"/>
                </a:solidFill>
              </a:rPr>
              <a:t>分支。</a:t>
            </a:r>
            <a:endParaRPr lang="en-US" altLang="zh-CN" sz="900" dirty="0">
              <a:solidFill>
                <a:schemeClr val="tx2"/>
              </a:solidFill>
            </a:endParaRPr>
          </a:p>
          <a:p>
            <a:r>
              <a:rPr lang="zh-CN" altLang="en-US" sz="900" dirty="0">
                <a:solidFill>
                  <a:schemeClr val="tx2"/>
                </a:solidFill>
              </a:rPr>
              <a:t>命名惯例：</a:t>
            </a:r>
            <a:r>
              <a:rPr lang="en-US" altLang="zh-CN" sz="900" dirty="0">
                <a:solidFill>
                  <a:schemeClr val="tx2"/>
                </a:solidFill>
              </a:rPr>
              <a:t>hotfix-*</a:t>
            </a:r>
          </a:p>
          <a:p>
            <a:endParaRPr lang="en-US" altLang="zh-CN" sz="9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1616404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9906" y="579664"/>
            <a:ext cx="60594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</a:t>
            </a:r>
            <a:r>
              <a:rPr lang="zh-CN" altLang="en-US" sz="1350" dirty="0"/>
              <a:t>）工作流程图</a:t>
            </a:r>
            <a:endParaRPr lang="en-US" altLang="zh-CN" sz="1350" dirty="0"/>
          </a:p>
          <a:p>
            <a:endParaRPr lang="en-US" altLang="zh-CN" sz="135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en-US" altLang="zh-CN" sz="1350" dirty="0"/>
          </a:p>
        </p:txBody>
      </p:sp>
      <p:pic>
        <p:nvPicPr>
          <p:cNvPr id="5" name="Picture 2" descr="Git Flow模型全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7" y="925913"/>
            <a:ext cx="2686050" cy="358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15534" y="302719"/>
            <a:ext cx="352020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创建项目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创建</a:t>
            </a:r>
            <a:r>
              <a:rPr lang="en-US" altLang="zh-CN" sz="900" dirty="0"/>
              <a:t>Master</a:t>
            </a:r>
            <a:r>
              <a:rPr lang="zh-CN" altLang="en-US" sz="900" dirty="0"/>
              <a:t>分支、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在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分支不断开发和迭代版本</a:t>
            </a:r>
            <a:r>
              <a:rPr lang="en-US" altLang="zh-CN" sz="900" dirty="0"/>
              <a:t>0.1</a:t>
            </a:r>
            <a:r>
              <a:rPr lang="zh-CN" altLang="en-US" sz="900" dirty="0"/>
              <a:t>功能，如果有需要创建</a:t>
            </a:r>
            <a:r>
              <a:rPr lang="en-US" altLang="zh-CN" sz="900" dirty="0"/>
              <a:t>feature</a:t>
            </a:r>
            <a:r>
              <a:rPr lang="zh-CN" altLang="en-US" sz="900" dirty="0"/>
              <a:t>开发，则创建并最终选择是否合并到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en-US" altLang="zh-CN" sz="900" dirty="0"/>
              <a:t>Develop</a:t>
            </a:r>
            <a:r>
              <a:rPr lang="zh-CN" altLang="en-US" sz="900" dirty="0"/>
              <a:t>分支的</a:t>
            </a:r>
            <a:r>
              <a:rPr lang="en-US" altLang="zh-CN" sz="900" dirty="0"/>
              <a:t>0.1</a:t>
            </a:r>
            <a:r>
              <a:rPr lang="zh-CN" altLang="en-US" sz="900" dirty="0"/>
              <a:t>版本开发完成，创建</a:t>
            </a:r>
            <a:r>
              <a:rPr lang="en-US" altLang="zh-CN" sz="900" dirty="0"/>
              <a:t>release-0.1</a:t>
            </a:r>
            <a:r>
              <a:rPr lang="zh-CN" altLang="en-US" sz="900" dirty="0"/>
              <a:t>分支，打包发布给测试人员测试，并进行在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分支上继续开发</a:t>
            </a:r>
            <a:r>
              <a:rPr lang="en-US" altLang="zh-CN" sz="900" dirty="0"/>
              <a:t>0.2</a:t>
            </a:r>
            <a:r>
              <a:rPr lang="zh-CN" altLang="en-US" sz="900" dirty="0"/>
              <a:t>版本。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测试人员发现</a:t>
            </a:r>
            <a:r>
              <a:rPr lang="en-US" altLang="zh-CN" sz="900" dirty="0"/>
              <a:t>release-0.1</a:t>
            </a:r>
            <a:r>
              <a:rPr lang="zh-CN" altLang="en-US" sz="900" dirty="0"/>
              <a:t>版本</a:t>
            </a:r>
            <a:r>
              <a:rPr lang="en-US" altLang="zh-CN" sz="900" dirty="0"/>
              <a:t>bug</a:t>
            </a:r>
            <a:r>
              <a:rPr lang="zh-CN" altLang="en-US" sz="900" dirty="0"/>
              <a:t>，相关开发人员直接在该分支上修改，并打包给测试人员继续测试。其他人员继续在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分支开发新功能。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en-US" altLang="zh-CN" sz="900" dirty="0"/>
              <a:t>V0.1</a:t>
            </a:r>
            <a:r>
              <a:rPr lang="zh-CN" altLang="en-US" sz="900" dirty="0"/>
              <a:t>测试完成，发给用户查看，打包</a:t>
            </a:r>
            <a:r>
              <a:rPr lang="en-US" altLang="zh-CN" sz="900" dirty="0"/>
              <a:t>release-0.1</a:t>
            </a:r>
            <a:r>
              <a:rPr lang="zh-CN" altLang="en-US" sz="900" dirty="0"/>
              <a:t>给用户。用户如果有需要修改的需求或者</a:t>
            </a:r>
            <a:r>
              <a:rPr lang="en-US" altLang="zh-CN" sz="900" dirty="0"/>
              <a:t>BUG</a:t>
            </a:r>
            <a:r>
              <a:rPr lang="zh-CN" altLang="en-US" sz="900" dirty="0"/>
              <a:t>，项目经理把需求和</a:t>
            </a:r>
            <a:r>
              <a:rPr lang="en-US" altLang="zh-CN" sz="900" dirty="0"/>
              <a:t>BUG</a:t>
            </a:r>
            <a:r>
              <a:rPr lang="zh-CN" altLang="en-US" sz="900" dirty="0"/>
              <a:t>分开。需求问题需要告知客户要等下一个小版本。比较小的</a:t>
            </a:r>
            <a:r>
              <a:rPr lang="en-US" altLang="zh-CN" sz="900" dirty="0"/>
              <a:t>BUG</a:t>
            </a:r>
            <a:r>
              <a:rPr lang="zh-CN" altLang="en-US" sz="900" dirty="0"/>
              <a:t>问题，选择性的修改或者放到下一版本。如果用户要求一定要看到修改，则一定要合并到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分支。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同上一步骤，发布</a:t>
            </a:r>
            <a:r>
              <a:rPr lang="en-US" altLang="zh-CN" sz="900" dirty="0"/>
              <a:t>release-0.2</a:t>
            </a:r>
            <a:r>
              <a:rPr lang="zh-CN" altLang="en-US" sz="900" dirty="0"/>
              <a:t>版本，此时可以删除</a:t>
            </a:r>
            <a:r>
              <a:rPr lang="en-US" altLang="zh-CN" sz="900" dirty="0"/>
              <a:t>release-0.1</a:t>
            </a:r>
            <a:r>
              <a:rPr lang="zh-CN" altLang="en-US" sz="900" dirty="0"/>
              <a:t>分支。直到最后发布</a:t>
            </a:r>
            <a:r>
              <a:rPr lang="en-US" altLang="zh-CN" sz="900" dirty="0"/>
              <a:t>release-1.0</a:t>
            </a:r>
            <a:r>
              <a:rPr lang="zh-CN" altLang="en-US" sz="900" dirty="0"/>
              <a:t>版本后。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en-US" altLang="zh-CN" sz="900" dirty="0"/>
              <a:t>Develop</a:t>
            </a:r>
            <a:r>
              <a:rPr lang="zh-CN" altLang="en-US" sz="900" dirty="0"/>
              <a:t>理论上可以继续开发二期功能。</a:t>
            </a:r>
            <a:r>
              <a:rPr lang="en-US" altLang="zh-CN" sz="900" dirty="0"/>
              <a:t>Release-1.0 </a:t>
            </a:r>
            <a:r>
              <a:rPr lang="zh-CN" altLang="en-US" sz="900" dirty="0"/>
              <a:t>版本跟进回归测试的</a:t>
            </a:r>
            <a:r>
              <a:rPr lang="en-US" altLang="zh-CN" sz="900" dirty="0"/>
              <a:t>bug</a:t>
            </a:r>
            <a:r>
              <a:rPr lang="zh-CN" altLang="en-US" sz="900" dirty="0"/>
              <a:t>，最终确定发布，并通过</a:t>
            </a:r>
            <a:r>
              <a:rPr lang="en-US" altLang="zh-CN" sz="900" dirty="0"/>
              <a:t>APP Store</a:t>
            </a:r>
            <a:r>
              <a:rPr lang="zh-CN" altLang="en-US" sz="900" dirty="0"/>
              <a:t>审核以后，把</a:t>
            </a:r>
            <a:r>
              <a:rPr lang="en-US" altLang="zh-CN" sz="900" dirty="0"/>
              <a:t>release-1.0</a:t>
            </a:r>
            <a:r>
              <a:rPr lang="zh-CN" altLang="en-US" sz="900" dirty="0"/>
              <a:t>合并到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分支和</a:t>
            </a:r>
            <a:r>
              <a:rPr lang="en-US" altLang="zh-CN" sz="900" dirty="0"/>
              <a:t>Master</a:t>
            </a:r>
            <a:r>
              <a:rPr lang="zh-CN" altLang="en-US" sz="900" dirty="0"/>
              <a:t>分支，并添加一个标签</a:t>
            </a:r>
            <a:r>
              <a:rPr lang="en-US" altLang="zh-CN" sz="900" dirty="0"/>
              <a:t>Tag</a:t>
            </a:r>
            <a:r>
              <a:rPr lang="zh-CN" altLang="en-US" sz="900" dirty="0"/>
              <a:t>（</a:t>
            </a:r>
            <a:r>
              <a:rPr lang="en-US" altLang="zh-CN" sz="900" dirty="0"/>
              <a:t>V1.0</a:t>
            </a:r>
            <a:r>
              <a:rPr lang="zh-CN" altLang="en-US" sz="900" dirty="0"/>
              <a:t>）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r>
              <a:rPr lang="zh-CN" altLang="en-US" sz="900" dirty="0"/>
              <a:t>如果有</a:t>
            </a:r>
            <a:r>
              <a:rPr lang="en-US" altLang="zh-CN" sz="900" dirty="0"/>
              <a:t>1.0</a:t>
            </a:r>
            <a:r>
              <a:rPr lang="zh-CN" altLang="en-US" sz="900" dirty="0"/>
              <a:t>版本上线以后，发现了一下</a:t>
            </a:r>
            <a:r>
              <a:rPr lang="en-US" altLang="zh-CN" sz="900" dirty="0"/>
              <a:t>BUG</a:t>
            </a:r>
            <a:r>
              <a:rPr lang="zh-CN" altLang="en-US" sz="900" dirty="0"/>
              <a:t>，则需要通过</a:t>
            </a:r>
            <a:r>
              <a:rPr lang="en-US" altLang="zh-CN" sz="900" dirty="0"/>
              <a:t>Tag1.0</a:t>
            </a:r>
            <a:r>
              <a:rPr lang="zh-CN" altLang="en-US" sz="900" dirty="0"/>
              <a:t>创建一个分支</a:t>
            </a:r>
            <a:r>
              <a:rPr lang="en-US" altLang="zh-CN" sz="900" dirty="0"/>
              <a:t>hotfix-issue001</a:t>
            </a:r>
            <a:r>
              <a:rPr lang="zh-CN" altLang="en-US" sz="900" dirty="0"/>
              <a:t>进行修复，知道提交审核通过，把分支合并到</a:t>
            </a:r>
            <a:r>
              <a:rPr lang="en-US" altLang="zh-CN" sz="900" dirty="0"/>
              <a:t>Master</a:t>
            </a:r>
            <a:r>
              <a:rPr lang="zh-CN" altLang="en-US" sz="900" dirty="0"/>
              <a:t>分支和</a:t>
            </a:r>
            <a:r>
              <a:rPr lang="en-US" altLang="zh-CN" sz="900" dirty="0"/>
              <a:t>develop</a:t>
            </a:r>
            <a:r>
              <a:rPr lang="zh-CN" altLang="en-US" sz="900" dirty="0"/>
              <a:t>分支，并给</a:t>
            </a:r>
            <a:r>
              <a:rPr lang="en-US" altLang="zh-CN" sz="900" dirty="0"/>
              <a:t>Master</a:t>
            </a:r>
            <a:r>
              <a:rPr lang="zh-CN" altLang="en-US" sz="900" dirty="0"/>
              <a:t>添加标签（</a:t>
            </a:r>
            <a:r>
              <a:rPr lang="en-US" altLang="zh-CN" sz="900" dirty="0"/>
              <a:t>V</a:t>
            </a:r>
            <a:r>
              <a:rPr lang="zh-CN" altLang="en-US" sz="900" dirty="0"/>
              <a:t>实际版本号）</a:t>
            </a:r>
            <a:endParaRPr lang="en-US" altLang="zh-CN" sz="900" dirty="0"/>
          </a:p>
          <a:p>
            <a:pPr marL="171450" indent="-171450">
              <a:buFont typeface="+mj-lt"/>
              <a:buAutoNum type="arabicPeriod"/>
            </a:pPr>
            <a:endParaRPr lang="en-US" altLang="zh-CN" sz="900" dirty="0"/>
          </a:p>
          <a:p>
            <a:endParaRPr lang="en-US" altLang="zh-CN" sz="900" dirty="0"/>
          </a:p>
          <a:p>
            <a:endParaRPr lang="en-US" altLang="zh-CN" sz="900" dirty="0">
              <a:solidFill>
                <a:schemeClr val="tx2"/>
              </a:solidFill>
            </a:endParaRPr>
          </a:p>
          <a:p>
            <a:endParaRPr lang="en-US" altLang="zh-CN" sz="9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1962902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6464" y="487600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www.xxx.com/jiaoan/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29443" y="4752528"/>
            <a:ext cx="4197015" cy="411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4399616" y="4077156"/>
            <a:ext cx="34913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685800"/>
            <a:r>
              <a:rPr lang="en-US" altLang="zh-CN" sz="2800" dirty="0">
                <a:solidFill>
                  <a:schemeClr val="accent1"/>
                </a:solidFill>
                <a:latin typeface="Agency FB" pitchFamily="34" charset="0"/>
              </a:rPr>
              <a:t>TECHNOLOGY TO SHARE     2018</a:t>
            </a:r>
            <a:endParaRPr lang="zh-CN" altLang="zh-CN" sz="2800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189791" y="4550083"/>
            <a:ext cx="0" cy="23896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7532" y="1265564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07532" y="1265564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4731444" y="2227138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V="1">
            <a:off x="3807532" y="2931601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3807532" y="3188713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483768" y="1748867"/>
            <a:ext cx="24622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谢谢观看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4615" y="2476207"/>
            <a:ext cx="1523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4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6" grpId="0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4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GitLab</a:t>
            </a:r>
            <a:r>
              <a:rPr lang="zh-CN" altLang="en-US" sz="1200" b="1" dirty="0"/>
              <a:t>帐号申请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62C9B63-97AB-4280-8FEB-EDDF0E024C92}"/>
              </a:ext>
            </a:extLst>
          </p:cNvPr>
          <p:cNvSpPr txBox="1">
            <a:spLocks/>
          </p:cNvSpPr>
          <p:nvPr/>
        </p:nvSpPr>
        <p:spPr>
          <a:xfrm>
            <a:off x="467544" y="1407103"/>
            <a:ext cx="3672408" cy="30447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开发人员提供以下资料给管理员：</a:t>
            </a:r>
          </a:p>
          <a:p>
            <a:pPr marL="0" indent="0">
              <a:buNone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姓名（用于展示用户姓名）</a:t>
            </a:r>
          </a:p>
          <a:p>
            <a:pPr marL="0" indent="0">
              <a:buNone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　邮箱（用于接收密码接收推送通知等）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收到重置密码邮件以后进行密码重置</a:t>
            </a:r>
          </a:p>
          <a:p>
            <a:pPr marL="0" indent="0">
              <a:buNone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密码需要设置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位以及以上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</a:t>
            </a:r>
          </a:p>
          <a:p>
            <a:pPr marL="0" indent="0">
              <a:buNone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浏览：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http://192.168.3.201:9090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48050B-42E5-46E8-B454-F7D0D800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57" y="2571750"/>
            <a:ext cx="5184366" cy="22399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E56EC7-E308-4E31-BC6B-FB22BD61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357" y="691696"/>
            <a:ext cx="5184366" cy="18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86717" y="611625"/>
            <a:ext cx="3701110" cy="37011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3869856" cy="38698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961210">
            <a:off x="1262829" y="2993352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2672593">
            <a:off x="1944619" y="3562848"/>
            <a:ext cx="847204" cy="437267"/>
          </a:xfrm>
          <a:custGeom>
            <a:avLst/>
            <a:gdLst>
              <a:gd name="connsiteX0" fmla="*/ 0 w 1667435"/>
              <a:gd name="connsiteY0" fmla="*/ 0 h 860611"/>
              <a:gd name="connsiteX1" fmla="*/ 1667435 w 1667435"/>
              <a:gd name="connsiteY1" fmla="*/ 0 h 860611"/>
              <a:gd name="connsiteX2" fmla="*/ 739588 w 1667435"/>
              <a:gd name="connsiteY2" fmla="*/ 860611 h 860611"/>
              <a:gd name="connsiteX3" fmla="*/ 0 w 1667435"/>
              <a:gd name="connsiteY3" fmla="*/ 0 h 8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860611">
                <a:moveTo>
                  <a:pt x="0" y="0"/>
                </a:moveTo>
                <a:lnTo>
                  <a:pt x="1667435" y="0"/>
                </a:lnTo>
                <a:lnTo>
                  <a:pt x="739588" y="860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070933" y="3747331"/>
            <a:ext cx="561473" cy="593559"/>
          </a:xfrm>
          <a:custGeom>
            <a:avLst/>
            <a:gdLst>
              <a:gd name="connsiteX0" fmla="*/ 0 w 561473"/>
              <a:gd name="connsiteY0" fmla="*/ 0 h 593558"/>
              <a:gd name="connsiteX1" fmla="*/ 561473 w 561473"/>
              <a:gd name="connsiteY1" fmla="*/ 272716 h 593558"/>
              <a:gd name="connsiteX2" fmla="*/ 32084 w 561473"/>
              <a:gd name="connsiteY2" fmla="*/ 593558 h 593558"/>
              <a:gd name="connsiteX3" fmla="*/ 0 w 561473"/>
              <a:gd name="connsiteY3" fmla="*/ 0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3" h="593558">
                <a:moveTo>
                  <a:pt x="0" y="0"/>
                </a:moveTo>
                <a:lnTo>
                  <a:pt x="561473" y="272716"/>
                </a:lnTo>
                <a:lnTo>
                  <a:pt x="32084" y="5935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77375" y="3169816"/>
            <a:ext cx="336884" cy="304800"/>
          </a:xfrm>
          <a:custGeom>
            <a:avLst/>
            <a:gdLst>
              <a:gd name="connsiteX0" fmla="*/ 0 w 336884"/>
              <a:gd name="connsiteY0" fmla="*/ 0 h 304800"/>
              <a:gd name="connsiteX1" fmla="*/ 80210 w 336884"/>
              <a:gd name="connsiteY1" fmla="*/ 304800 h 304800"/>
              <a:gd name="connsiteX2" fmla="*/ 336884 w 336884"/>
              <a:gd name="connsiteY2" fmla="*/ 192505 h 304800"/>
              <a:gd name="connsiteX3" fmla="*/ 0 w 336884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304800">
                <a:moveTo>
                  <a:pt x="0" y="0"/>
                </a:moveTo>
                <a:lnTo>
                  <a:pt x="80210" y="304800"/>
                </a:lnTo>
                <a:lnTo>
                  <a:pt x="336884" y="1925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488027" y="4292764"/>
            <a:ext cx="481263" cy="401053"/>
          </a:xfrm>
          <a:custGeom>
            <a:avLst/>
            <a:gdLst>
              <a:gd name="connsiteX0" fmla="*/ 176463 w 481263"/>
              <a:gd name="connsiteY0" fmla="*/ 96253 h 401053"/>
              <a:gd name="connsiteX1" fmla="*/ 0 w 481263"/>
              <a:gd name="connsiteY1" fmla="*/ 401053 h 401053"/>
              <a:gd name="connsiteX2" fmla="*/ 481263 w 481263"/>
              <a:gd name="connsiteY2" fmla="*/ 0 h 401053"/>
              <a:gd name="connsiteX3" fmla="*/ 176463 w 481263"/>
              <a:gd name="connsiteY3" fmla="*/ 96253 h 40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401053">
                <a:moveTo>
                  <a:pt x="176463" y="96253"/>
                </a:moveTo>
                <a:lnTo>
                  <a:pt x="0" y="401053"/>
                </a:lnTo>
                <a:lnTo>
                  <a:pt x="481263" y="0"/>
                </a:lnTo>
                <a:lnTo>
                  <a:pt x="176463" y="96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4178014">
            <a:off x="2249458" y="617007"/>
            <a:ext cx="401052" cy="481263"/>
          </a:xfrm>
          <a:custGeom>
            <a:avLst/>
            <a:gdLst>
              <a:gd name="connsiteX0" fmla="*/ 0 w 401052"/>
              <a:gd name="connsiteY0" fmla="*/ 0 h 481263"/>
              <a:gd name="connsiteX1" fmla="*/ 401052 w 401052"/>
              <a:gd name="connsiteY1" fmla="*/ 96253 h 481263"/>
              <a:gd name="connsiteX2" fmla="*/ 16042 w 401052"/>
              <a:gd name="connsiteY2" fmla="*/ 481263 h 481263"/>
              <a:gd name="connsiteX3" fmla="*/ 0 w 401052"/>
              <a:gd name="connsiteY3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52" h="481263">
                <a:moveTo>
                  <a:pt x="0" y="0"/>
                </a:moveTo>
                <a:lnTo>
                  <a:pt x="401052" y="96253"/>
                </a:lnTo>
                <a:lnTo>
                  <a:pt x="16042" y="4812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896411" y="809512"/>
            <a:ext cx="866273" cy="577516"/>
          </a:xfrm>
          <a:custGeom>
            <a:avLst/>
            <a:gdLst>
              <a:gd name="connsiteX0" fmla="*/ 0 w 866273"/>
              <a:gd name="connsiteY0" fmla="*/ 64168 h 577516"/>
              <a:gd name="connsiteX1" fmla="*/ 866273 w 866273"/>
              <a:gd name="connsiteY1" fmla="*/ 0 h 577516"/>
              <a:gd name="connsiteX2" fmla="*/ 401052 w 866273"/>
              <a:gd name="connsiteY2" fmla="*/ 577516 h 577516"/>
              <a:gd name="connsiteX3" fmla="*/ 0 w 866273"/>
              <a:gd name="connsiteY3" fmla="*/ 64168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577516">
                <a:moveTo>
                  <a:pt x="0" y="64168"/>
                </a:moveTo>
                <a:lnTo>
                  <a:pt x="866273" y="0"/>
                </a:lnTo>
                <a:lnTo>
                  <a:pt x="401052" y="577516"/>
                </a:lnTo>
                <a:lnTo>
                  <a:pt x="0" y="64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76622" y="1739955"/>
            <a:ext cx="368969" cy="352927"/>
          </a:xfrm>
          <a:custGeom>
            <a:avLst/>
            <a:gdLst>
              <a:gd name="connsiteX0" fmla="*/ 0 w 368969"/>
              <a:gd name="connsiteY0" fmla="*/ 0 h 352927"/>
              <a:gd name="connsiteX1" fmla="*/ 368969 w 368969"/>
              <a:gd name="connsiteY1" fmla="*/ 48127 h 352927"/>
              <a:gd name="connsiteX2" fmla="*/ 112295 w 368969"/>
              <a:gd name="connsiteY2" fmla="*/ 352927 h 352927"/>
              <a:gd name="connsiteX3" fmla="*/ 0 w 368969"/>
              <a:gd name="connsiteY3" fmla="*/ 0 h 3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69" h="352927">
                <a:moveTo>
                  <a:pt x="0" y="0"/>
                </a:moveTo>
                <a:lnTo>
                  <a:pt x="368969" y="48127"/>
                </a:lnTo>
                <a:lnTo>
                  <a:pt x="112295" y="3529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559526" y="2285388"/>
            <a:ext cx="753979" cy="577515"/>
          </a:xfrm>
          <a:custGeom>
            <a:avLst/>
            <a:gdLst>
              <a:gd name="connsiteX0" fmla="*/ 0 w 753979"/>
              <a:gd name="connsiteY0" fmla="*/ 0 h 577515"/>
              <a:gd name="connsiteX1" fmla="*/ 48126 w 753979"/>
              <a:gd name="connsiteY1" fmla="*/ 577515 h 577515"/>
              <a:gd name="connsiteX2" fmla="*/ 753979 w 753979"/>
              <a:gd name="connsiteY2" fmla="*/ 513347 h 577515"/>
              <a:gd name="connsiteX3" fmla="*/ 0 w 753979"/>
              <a:gd name="connsiteY3" fmla="*/ 0 h 5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79" h="577515">
                <a:moveTo>
                  <a:pt x="0" y="0"/>
                </a:moveTo>
                <a:lnTo>
                  <a:pt x="48126" y="577515"/>
                </a:lnTo>
                <a:lnTo>
                  <a:pt x="753979" y="513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13505" y="2622268"/>
            <a:ext cx="1090863" cy="561475"/>
          </a:xfrm>
          <a:custGeom>
            <a:avLst/>
            <a:gdLst>
              <a:gd name="connsiteX0" fmla="*/ 433136 w 1090863"/>
              <a:gd name="connsiteY0" fmla="*/ 0 h 561474"/>
              <a:gd name="connsiteX1" fmla="*/ 0 w 1090863"/>
              <a:gd name="connsiteY1" fmla="*/ 561474 h 561474"/>
              <a:gd name="connsiteX2" fmla="*/ 1090863 w 1090863"/>
              <a:gd name="connsiteY2" fmla="*/ 256674 h 561474"/>
              <a:gd name="connsiteX3" fmla="*/ 481263 w 1090863"/>
              <a:gd name="connsiteY3" fmla="*/ 16042 h 561474"/>
              <a:gd name="connsiteX4" fmla="*/ 433136 w 1090863"/>
              <a:gd name="connsiteY4" fmla="*/ 0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63" h="561474">
                <a:moveTo>
                  <a:pt x="433136" y="0"/>
                </a:moveTo>
                <a:lnTo>
                  <a:pt x="0" y="561474"/>
                </a:lnTo>
                <a:lnTo>
                  <a:pt x="1090863" y="256674"/>
                </a:lnTo>
                <a:lnTo>
                  <a:pt x="481263" y="16042"/>
                </a:lnTo>
                <a:lnTo>
                  <a:pt x="4331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222642" y="3969807"/>
            <a:ext cx="689811" cy="834191"/>
          </a:xfrm>
          <a:custGeom>
            <a:avLst/>
            <a:gdLst>
              <a:gd name="connsiteX0" fmla="*/ 0 w 689811"/>
              <a:gd name="connsiteY0" fmla="*/ 304800 h 834190"/>
              <a:gd name="connsiteX1" fmla="*/ 545432 w 689811"/>
              <a:gd name="connsiteY1" fmla="*/ 0 h 834190"/>
              <a:gd name="connsiteX2" fmla="*/ 689811 w 689811"/>
              <a:gd name="connsiteY2" fmla="*/ 834190 h 834190"/>
              <a:gd name="connsiteX3" fmla="*/ 0 w 689811"/>
              <a:gd name="connsiteY3" fmla="*/ 30480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811" h="834190">
                <a:moveTo>
                  <a:pt x="0" y="304800"/>
                </a:moveTo>
                <a:lnTo>
                  <a:pt x="545432" y="0"/>
                </a:lnTo>
                <a:lnTo>
                  <a:pt x="689811" y="83419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59353" y="2521232"/>
            <a:ext cx="365415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项目检出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75856" y="-20538"/>
            <a:ext cx="1332210" cy="1118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139952" y="3474616"/>
            <a:ext cx="1800200" cy="1680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5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 p14:presetBounceEnd="3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 p14:presetBounceEnd="3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 p14:presetBounceEnd="3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 p14:presetBounceEnd="3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 p14:presetBounceEnd="3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 p14:presetBounceEnd="3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 p14:presetBounceEnd="3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 p14:presetBounceEnd="3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 p14:presetBounceEnd="3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3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4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3" accel="7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78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3" accel="7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accel="7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accel="78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2" accel="7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2" accel="78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78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2" accel="78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2" accel="78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9" accel="7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5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3" grpId="0"/>
          <p:bldP spid="3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/>
              <a:t>SourceTree</a:t>
            </a:r>
            <a:r>
              <a:rPr lang="zh-CN" altLang="en-US" sz="1200" b="1" dirty="0"/>
              <a:t>客户端安装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62C9B63-97AB-4280-8FEB-EDDF0E024C92}"/>
              </a:ext>
            </a:extLst>
          </p:cNvPr>
          <p:cNvSpPr txBox="1">
            <a:spLocks/>
          </p:cNvSpPr>
          <p:nvPr/>
        </p:nvSpPr>
        <p:spPr>
          <a:xfrm>
            <a:off x="539552" y="1088612"/>
            <a:ext cx="4613684" cy="36433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统一使用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SourceTree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软件进行代码开发的管理：</a:t>
            </a: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客户端支持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mac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os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具体安装过程：略</a:t>
            </a: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E70264-7ABF-4080-A392-1656053A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635646"/>
            <a:ext cx="3448050" cy="2152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07F646-DFA5-4E1E-8763-EFB475D0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5" y="1919287"/>
            <a:ext cx="10096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 err="1"/>
              <a:t>SSHkey</a:t>
            </a:r>
            <a:r>
              <a:rPr lang="zh-CN" altLang="en-US" sz="1200" b="1" dirty="0"/>
              <a:t>使用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62C9B63-97AB-4280-8FEB-EDDF0E024C92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一、生成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SSH key</a:t>
            </a:r>
          </a:p>
          <a:p>
            <a:pPr marL="0" indent="0">
              <a:buNone/>
            </a:pP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1400" dirty="0"/>
              <a:t>首先你要安装</a:t>
            </a:r>
            <a:r>
              <a:rPr lang="en-US" altLang="zh-CN" sz="1400" dirty="0"/>
              <a:t>git</a:t>
            </a:r>
            <a:r>
              <a:rPr lang="zh-CN" altLang="en-US" sz="1400" dirty="0"/>
              <a:t>工具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Bash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SSH key</a:t>
            </a:r>
          </a:p>
          <a:p>
            <a:pPr marL="0" indent="0">
              <a:buNone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如下：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sz="1400" dirty="0"/>
              <a:t>        $</a:t>
            </a:r>
            <a:r>
              <a:rPr lang="zh-CN" altLang="en-US" sz="1400" dirty="0"/>
              <a:t> </a:t>
            </a:r>
            <a:r>
              <a:rPr lang="en-US" altLang="zh-CN" sz="1400" dirty="0"/>
              <a:t>cd /c/Users/VikasDhanve/.</a:t>
            </a:r>
            <a:r>
              <a:rPr lang="en-US" altLang="zh-CN" sz="1400" dirty="0" err="1"/>
              <a:t>ssh</a:t>
            </a:r>
            <a:r>
              <a:rPr lang="en-US" altLang="zh-CN" sz="1400" dirty="0"/>
              <a:t>/</a:t>
            </a:r>
          </a:p>
          <a:p>
            <a:pPr marL="0" indent="0">
              <a:buNone/>
            </a:pPr>
            <a:r>
              <a:rPr lang="en-US" altLang="zh-CN" sz="1400" dirty="0"/>
              <a:t>##</a:t>
            </a:r>
            <a:r>
              <a:rPr lang="zh-CN" altLang="en-US" sz="1400" dirty="0"/>
              <a:t>如果提示 “ </a:t>
            </a:r>
            <a:r>
              <a:rPr lang="en-US" altLang="zh-CN" sz="1400" dirty="0"/>
              <a:t>No such file or directory”</a:t>
            </a:r>
            <a:r>
              <a:rPr lang="zh-CN" altLang="en-US" sz="1400" dirty="0"/>
              <a:t>，你可以手动的创建一个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ssh</a:t>
            </a:r>
            <a:r>
              <a:rPr lang="zh-CN" altLang="en-US" sz="1400" dirty="0"/>
              <a:t>文件夹即可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##</a:t>
            </a:r>
            <a:r>
              <a:rPr lang="zh-CN" altLang="en-US" sz="1400" dirty="0"/>
              <a:t>命令为：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       $ </a:t>
            </a:r>
            <a:r>
              <a:rPr lang="en-US" altLang="zh-CN" sz="1400" dirty="0" err="1"/>
              <a:t>mkdir</a:t>
            </a:r>
            <a:r>
              <a:rPr lang="en-US" altLang="zh-CN" sz="1400" dirty="0"/>
              <a:t> ~/.</a:t>
            </a:r>
            <a:r>
              <a:rPr lang="en-US" altLang="zh-CN" sz="1400" dirty="0" err="1"/>
              <a:t>ssh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##</a:t>
            </a:r>
            <a:r>
              <a:rPr lang="zh-CN" altLang="en-US" sz="1400" dirty="0"/>
              <a:t>配置全局的</a:t>
            </a:r>
            <a:r>
              <a:rPr lang="en-US" altLang="zh-CN" sz="1400" dirty="0"/>
              <a:t>name</a:t>
            </a:r>
            <a:r>
              <a:rPr lang="zh-CN" altLang="en-US" sz="1400" dirty="0"/>
              <a:t>及</a:t>
            </a:r>
            <a:r>
              <a:rPr lang="en-US" altLang="zh-CN" sz="1400" dirty="0"/>
              <a:t>email</a:t>
            </a:r>
          </a:p>
          <a:p>
            <a:pPr marL="0" indent="0">
              <a:buNone/>
            </a:pPr>
            <a:r>
              <a:rPr lang="en-US" altLang="zh-CN" sz="1400" dirty="0"/>
              <a:t>        $ git config  --global user.name ”</a:t>
            </a:r>
            <a:r>
              <a:rPr lang="en-US" altLang="zh-CN" sz="1400" dirty="0" err="1"/>
              <a:t>wuyuxiang</a:t>
            </a:r>
            <a:r>
              <a:rPr lang="en-US" altLang="zh-CN" sz="1400" dirty="0"/>
              <a:t>”</a:t>
            </a:r>
          </a:p>
          <a:p>
            <a:pPr marL="0" indent="0">
              <a:buNone/>
            </a:pPr>
            <a:r>
              <a:rPr lang="en-US" altLang="zh-CN" sz="1400" dirty="0"/>
              <a:t>        $ git config  --global </a:t>
            </a:r>
            <a:r>
              <a:rPr lang="en-US" altLang="zh-CN" sz="1400" dirty="0" err="1"/>
              <a:t>user.email</a:t>
            </a:r>
            <a:r>
              <a:rPr lang="en-US" altLang="zh-CN" sz="1400" dirty="0"/>
              <a:t> “251229684@qq.com”</a:t>
            </a:r>
          </a:p>
          <a:p>
            <a:pPr marL="0" indent="0">
              <a:buNone/>
            </a:pPr>
            <a:r>
              <a:rPr lang="en-US" altLang="zh-CN" sz="1400" dirty="0"/>
              <a:t>##</a:t>
            </a:r>
            <a:r>
              <a:rPr lang="zh-CN" altLang="en-US" sz="1400" dirty="0"/>
              <a:t>连续按三次回车，设置密码为空，并且创建了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ea typeface="微软雅黑 Light" panose="020B0502040204020203" pitchFamily="34" charset="-122"/>
              </a:rPr>
              <a:t>##</a:t>
            </a:r>
            <a:r>
              <a:rPr lang="zh-CN" altLang="en-US" sz="1400" dirty="0">
                <a:ea typeface="微软雅黑 Light" panose="020B0502040204020203" pitchFamily="34" charset="-122"/>
              </a:rPr>
              <a:t>生成</a:t>
            </a:r>
            <a:r>
              <a:rPr lang="en-US" altLang="zh-CN" sz="1400" dirty="0">
                <a:ea typeface="微软雅黑 Light" panose="020B0502040204020203" pitchFamily="34" charset="-122"/>
              </a:rPr>
              <a:t>key</a:t>
            </a:r>
          </a:p>
          <a:p>
            <a:pPr marL="0" indent="0">
              <a:buNone/>
            </a:pPr>
            <a:r>
              <a:rPr lang="en-US" altLang="zh-CN" sz="1400" dirty="0">
                <a:ea typeface="微软雅黑 Light" panose="020B0502040204020203" pitchFamily="34" charset="-122"/>
              </a:rPr>
              <a:t>        $ </a:t>
            </a:r>
            <a:r>
              <a:rPr lang="en-US" altLang="zh-CN" sz="1400" dirty="0" err="1">
                <a:ea typeface="微软雅黑 Light" panose="020B0502040204020203" pitchFamily="34" charset="-122"/>
              </a:rPr>
              <a:t>ssh</a:t>
            </a:r>
            <a:r>
              <a:rPr lang="en-US" altLang="zh-CN" sz="1400" dirty="0">
                <a:ea typeface="微软雅黑 Light" panose="020B0502040204020203" pitchFamily="34" charset="-122"/>
              </a:rPr>
              <a:t>-keygen –t </a:t>
            </a:r>
            <a:r>
              <a:rPr lang="en-US" altLang="zh-CN" sz="1400" dirty="0" err="1">
                <a:ea typeface="微软雅黑 Light" panose="020B0502040204020203" pitchFamily="34" charset="-122"/>
              </a:rPr>
              <a:t>rsa</a:t>
            </a:r>
            <a:r>
              <a:rPr lang="en-US" altLang="zh-CN" sz="1400" dirty="0">
                <a:ea typeface="微软雅黑 Light" panose="020B0502040204020203" pitchFamily="34" charset="-122"/>
              </a:rPr>
              <a:t> –C “</a:t>
            </a:r>
            <a:r>
              <a:rPr lang="en-US" altLang="zh-CN" sz="1400" dirty="0"/>
              <a:t>251229684</a:t>
            </a:r>
            <a:r>
              <a:rPr lang="en-US" altLang="zh-CN" sz="1400" dirty="0">
                <a:ea typeface="微软雅黑 Light" panose="020B0502040204020203" pitchFamily="34" charset="-122"/>
              </a:rPr>
              <a:t>@qq.com”</a:t>
            </a:r>
          </a:p>
          <a:p>
            <a:pPr marL="0" indent="0">
              <a:buNone/>
            </a:pPr>
            <a:r>
              <a:rPr lang="en-US" altLang="zh-CN" sz="1400" dirty="0">
                <a:ea typeface="微软雅黑 Light" panose="020B0502040204020203" pitchFamily="34" charset="-122"/>
              </a:rPr>
              <a:t>##</a:t>
            </a:r>
            <a:r>
              <a:rPr lang="zh-CN" altLang="en-US" sz="1400" dirty="0">
                <a:ea typeface="微软雅黑 Light" panose="020B0502040204020203" pitchFamily="34" charset="-122"/>
              </a:rPr>
              <a:t>得到两个文件</a:t>
            </a:r>
            <a:r>
              <a:rPr lang="en-US" altLang="zh-CN" sz="1400" dirty="0" err="1">
                <a:ea typeface="微软雅黑 Light" panose="020B0502040204020203" pitchFamily="34" charset="-122"/>
              </a:rPr>
              <a:t>id_rsa</a:t>
            </a:r>
            <a:r>
              <a:rPr lang="en-US" altLang="zh-CN" sz="1400" dirty="0">
                <a:ea typeface="微软雅黑 Light" panose="020B0502040204020203" pitchFamily="34" charset="-122"/>
              </a:rPr>
              <a:t>  </a:t>
            </a:r>
            <a:r>
              <a:rPr lang="zh-CN" altLang="en-US" sz="1400" dirty="0">
                <a:ea typeface="微软雅黑 Light" panose="020B0502040204020203" pitchFamily="34" charset="-122"/>
              </a:rPr>
              <a:t>和 </a:t>
            </a:r>
            <a:r>
              <a:rPr lang="en-US" altLang="zh-CN" sz="1400" dirty="0">
                <a:ea typeface="微软雅黑 Light" panose="020B0502040204020203" pitchFamily="34" charset="-122"/>
              </a:rPr>
              <a:t>id_rsa.pub</a:t>
            </a: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DDD2DF-5B84-40B8-A907-D0EDE06D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62" y="3003798"/>
            <a:ext cx="355383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 err="1"/>
              <a:t>SSHkey</a:t>
            </a:r>
            <a:r>
              <a:rPr lang="en-US" altLang="zh-CN" sz="1200" b="1" dirty="0"/>
              <a:t> </a:t>
            </a:r>
            <a:r>
              <a:rPr lang="zh-CN" altLang="en-US" sz="1200" b="1" dirty="0"/>
              <a:t>使用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二、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Gitlab</a:t>
            </a: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配置公钥</a:t>
            </a: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AutoNum type="arabicPeriod"/>
            </a:pPr>
            <a:r>
              <a:rPr lang="zh-CN" altLang="en-US" sz="1400" dirty="0"/>
              <a:t>打开</a:t>
            </a:r>
            <a:r>
              <a:rPr lang="en-US" altLang="zh-CN" sz="1400" dirty="0">
                <a:ea typeface="微软雅黑 Light" panose="020B0502040204020203" pitchFamily="34" charset="-122"/>
              </a:rPr>
              <a:t>id_rsa.pub</a:t>
            </a:r>
            <a:r>
              <a:rPr lang="zh-CN" altLang="en-US" sz="1400" dirty="0">
                <a:ea typeface="微软雅黑 Light" panose="020B0502040204020203" pitchFamily="34" charset="-122"/>
              </a:rPr>
              <a:t> 公钥，复制内容到</a:t>
            </a:r>
            <a:r>
              <a:rPr lang="en-US" altLang="zh-CN" sz="1400" dirty="0">
                <a:ea typeface="微软雅黑 Light" panose="020B0502040204020203" pitchFamily="34" charset="-122"/>
              </a:rPr>
              <a:t>Gitlab</a:t>
            </a:r>
            <a:r>
              <a:rPr lang="zh-CN" altLang="en-US" sz="1400" dirty="0">
                <a:ea typeface="微软雅黑 Light" panose="020B0502040204020203" pitchFamily="34" charset="-122"/>
              </a:rPr>
              <a:t>。</a:t>
            </a:r>
            <a:endParaRPr lang="en-US" altLang="zh-CN" sz="1400" dirty="0"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584832-D578-4BD3-A5CC-1FD89BC1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48" y="2139702"/>
            <a:ext cx="6588224" cy="26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1200" b="1" dirty="0" err="1"/>
              <a:t>SSHkey</a:t>
            </a:r>
            <a:r>
              <a:rPr lang="en-US" altLang="zh-CN" sz="1200" b="1" dirty="0"/>
              <a:t> </a:t>
            </a:r>
            <a:r>
              <a:rPr lang="zh-CN" altLang="en-US" sz="1200" b="1" dirty="0"/>
              <a:t>使用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E34DEE6-1DF1-4C03-88FE-0C6DD7DB854C}"/>
              </a:ext>
            </a:extLst>
          </p:cNvPr>
          <p:cNvSpPr txBox="1">
            <a:spLocks/>
          </p:cNvSpPr>
          <p:nvPr/>
        </p:nvSpPr>
        <p:spPr>
          <a:xfrm>
            <a:off x="418578" y="843558"/>
            <a:ext cx="8208912" cy="4168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三、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SourceTree </a:t>
            </a: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配置私钥</a:t>
            </a: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AutoNum type="arabicPeriod"/>
            </a:pPr>
            <a:r>
              <a:rPr lang="zh-CN" altLang="en-US" sz="1400" dirty="0"/>
              <a:t>打开</a:t>
            </a:r>
            <a:r>
              <a:rPr lang="en-US" altLang="zh-CN" sz="1400" dirty="0"/>
              <a:t>SourceTree &gt; </a:t>
            </a:r>
            <a:r>
              <a:rPr lang="zh-CN" altLang="en-US" sz="1400" dirty="0"/>
              <a:t>工具</a:t>
            </a:r>
            <a:r>
              <a:rPr lang="en-US" altLang="zh-CN" sz="1400" dirty="0"/>
              <a:t>&gt;</a:t>
            </a:r>
            <a:r>
              <a:rPr lang="zh-CN" altLang="en-US" sz="1400" dirty="0"/>
              <a:t>选项</a:t>
            </a:r>
            <a:r>
              <a:rPr lang="en-US" altLang="zh-CN" sz="1400" dirty="0"/>
              <a:t>&gt;</a:t>
            </a:r>
            <a:r>
              <a:rPr lang="zh-CN" altLang="en-US" sz="1400" dirty="0"/>
              <a:t>一般（标签页）</a:t>
            </a:r>
            <a:r>
              <a:rPr lang="zh-CN" altLang="en-US" sz="1400" dirty="0">
                <a:ea typeface="微软雅黑 Light" panose="020B0502040204020203" pitchFamily="34" charset="-122"/>
              </a:rPr>
              <a:t>。</a:t>
            </a:r>
            <a:endParaRPr lang="en-US" altLang="zh-CN" sz="1400" dirty="0"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6FDBA1-7E09-4B06-9B5C-6F17B9EE6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08" y="2082145"/>
            <a:ext cx="4896544" cy="29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d22daf625e7f85d06b96e1ac2e1adb1a8fb1e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3F3F3F"/>
      </a:accent1>
      <a:accent2>
        <a:srgbClr val="C00000"/>
      </a:accent2>
      <a:accent3>
        <a:srgbClr val="3F3F3F"/>
      </a:accent3>
      <a:accent4>
        <a:srgbClr val="C00000"/>
      </a:accent4>
      <a:accent5>
        <a:srgbClr val="3F3F3F"/>
      </a:accent5>
      <a:accent6>
        <a:srgbClr val="C0000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1920</Words>
  <Application>Microsoft Office PowerPoint</Application>
  <PresentationFormat>全屏显示(16:9)</PresentationFormat>
  <Paragraphs>302</Paragraphs>
  <Slides>33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 Unicode MS</vt:lpstr>
      <vt:lpstr>方正兰亭中黑_GBK</vt:lpstr>
      <vt:lpstr>隶书</vt:lpstr>
      <vt:lpstr>宋体</vt:lpstr>
      <vt:lpstr>微软雅黑</vt:lpstr>
      <vt:lpstr>微软雅黑 Light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GitLab帐号申请</vt:lpstr>
      <vt:lpstr>PowerPoint 演示文稿</vt:lpstr>
      <vt:lpstr>SourceTree客户端安装</vt:lpstr>
      <vt:lpstr>SSHkey使用</vt:lpstr>
      <vt:lpstr>SSHkey 使用</vt:lpstr>
      <vt:lpstr>SSHkey 使用</vt:lpstr>
      <vt:lpstr>Clone GitLab仓库</vt:lpstr>
      <vt:lpstr>SourceTree</vt:lpstr>
      <vt:lpstr>PowerPoint 演示文稿</vt:lpstr>
      <vt:lpstr>Fork</vt:lpstr>
      <vt:lpstr>Fork</vt:lpstr>
      <vt:lpstr>PowerPoint 演示文稿</vt:lpstr>
      <vt:lpstr>代码Commit</vt:lpstr>
      <vt:lpstr>代码Commit</vt:lpstr>
      <vt:lpstr>PowerPoint 演示文稿</vt:lpstr>
      <vt:lpstr>代码推送</vt:lpstr>
      <vt:lpstr>代码推送</vt:lpstr>
      <vt:lpstr>PowerPoint 演示文稿</vt:lpstr>
      <vt:lpstr>代码拉取</vt:lpstr>
      <vt:lpstr>PowerPoint 演示文稿</vt:lpstr>
      <vt:lpstr>创建Tag</vt:lpstr>
      <vt:lpstr>PowerPoint 演示文稿</vt:lpstr>
      <vt:lpstr>代码冲突</vt:lpstr>
      <vt:lpstr>PowerPoint 演示文稿</vt:lpstr>
      <vt:lpstr>文件忽略</vt:lpstr>
      <vt:lpstr>文件忽略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lastModifiedBy>VikasDhanve</cp:lastModifiedBy>
  <cp:revision>154</cp:revision>
  <dcterms:created xsi:type="dcterms:W3CDTF">2015-10-21T17:10:39Z</dcterms:created>
  <dcterms:modified xsi:type="dcterms:W3CDTF">2018-06-19T01:54:19Z</dcterms:modified>
</cp:coreProperties>
</file>